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59" r:id="rId1"/>
  </p:sldMasterIdLst>
  <p:notesMasterIdLst>
    <p:notesMasterId r:id="rId13"/>
  </p:notesMasterIdLst>
  <p:sldIdLst>
    <p:sldId id="256" r:id="rId2"/>
    <p:sldId id="265" r:id="rId3"/>
    <p:sldId id="257" r:id="rId4"/>
    <p:sldId id="258" r:id="rId5"/>
    <p:sldId id="259" r:id="rId6"/>
    <p:sldId id="260" r:id="rId7"/>
    <p:sldId id="264" r:id="rId8"/>
    <p:sldId id="261" r:id="rId9"/>
    <p:sldId id="262" r:id="rId10"/>
    <p:sldId id="263" r:id="rId11"/>
    <p:sldId id="266" r:id="rId12"/>
  </p:sldIdLst>
  <p:sldSz cx="9144000" cy="5143500" type="screen16x9"/>
  <p:notesSz cx="6858000" cy="9144000"/>
  <p:embeddedFontLst>
    <p:embeddedFont>
      <p:font typeface="Jua" panose="020B0600000101010101" charset="-127"/>
      <p:regular r:id="rId14"/>
    </p:embeddedFont>
    <p:embeddedFont>
      <p:font typeface="210 옴니고딕 040" panose="02020603020101020101" pitchFamily="18" charset="-127"/>
      <p:regular r:id="rId15"/>
    </p:embeddedFont>
    <p:embeddedFont>
      <p:font typeface="210 옴니고딕 050" panose="02020603020101020101" pitchFamily="18" charset="-127"/>
      <p:regular r:id="rId16"/>
    </p:embeddedFont>
    <p:embeddedFont>
      <p:font typeface="나눔고딕 ExtraBold" pitchFamily="2" charset="-127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FF21"/>
    <a:srgbClr val="74F32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oardmfactory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settler@boardm.co.kr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24e55e9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슬라이드 노트 개체 틀 2">
            <a:extLst>
              <a:ext uri="{FF2B5EF4-FFF2-40B4-BE49-F238E27FC236}">
                <a16:creationId xmlns:a16="http://schemas.microsoft.com/office/drawing/2014/main" id="{4B080875-914E-4FA0-24B2-81D1DB1E8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본 </a:t>
            </a:r>
            <a:r>
              <a:rPr lang="en-US" altLang="ko-KR" sz="1400" b="1" dirty="0"/>
              <a:t>PPT </a:t>
            </a:r>
            <a:r>
              <a:rPr lang="ko-KR" altLang="en-US" sz="1400" b="1" dirty="0"/>
              <a:t>자료는 ㈜</a:t>
            </a:r>
            <a:r>
              <a:rPr lang="ko-KR" altLang="en-US" sz="1400" b="1" dirty="0" err="1"/>
              <a:t>보드엠의</a:t>
            </a:r>
            <a:r>
              <a:rPr lang="ko-KR" altLang="en-US" sz="1400" b="1" dirty="0"/>
              <a:t> 저작물입니다</a:t>
            </a:r>
            <a:r>
              <a:rPr lang="en-US" altLang="ko-KR" sz="1400" b="1" dirty="0"/>
              <a:t>.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웹사이트</a:t>
            </a:r>
            <a:r>
              <a:rPr lang="en-US" altLang="ko-KR" sz="1400" b="1" dirty="0"/>
              <a:t>(</a:t>
            </a:r>
            <a:r>
              <a:rPr lang="en-US" altLang="ko-KR" sz="1400" b="1" dirty="0">
                <a:hlinkClick r:id="rId3"/>
              </a:rPr>
              <a:t>http://boardmfactory.com</a:t>
            </a:r>
            <a:r>
              <a:rPr lang="en-US" altLang="ko-KR" sz="1400" b="1" dirty="0"/>
              <a:t>)</a:t>
            </a:r>
            <a:r>
              <a:rPr lang="ko-KR" altLang="en-US" sz="1400" b="1" dirty="0"/>
              <a:t>에서 다운로드 받은</a:t>
            </a:r>
            <a:br>
              <a:rPr lang="en-US" altLang="ko-KR" sz="1400" b="1" dirty="0"/>
            </a:br>
            <a:r>
              <a:rPr lang="ko-KR" altLang="en-US" sz="1400" b="1" dirty="0"/>
              <a:t>최신 버전으로 활용하실 것을 권합니다</a:t>
            </a:r>
            <a:r>
              <a:rPr lang="en-US" altLang="ko-KR" sz="1400" b="1" dirty="0"/>
              <a:t>.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슬라이드 노트는 이 공지 부분을 제외하고 </a:t>
            </a:r>
            <a:br>
              <a:rPr lang="en-US" altLang="ko-KR" sz="1400" b="1" dirty="0"/>
            </a:br>
            <a:r>
              <a:rPr lang="ko-KR" altLang="en-US" sz="1400" b="1" dirty="0"/>
              <a:t>자유로운 수정이 가능합니다</a:t>
            </a:r>
            <a:r>
              <a:rPr lang="en-US" altLang="ko-KR" sz="1400" b="1" dirty="0"/>
              <a:t>.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/>
              <a:t>PPT </a:t>
            </a:r>
            <a:r>
              <a:rPr lang="ko-KR" altLang="en-US" sz="1400" b="1" dirty="0"/>
              <a:t>화면 부분은 필요에 따라 임의 수정</a:t>
            </a:r>
            <a:r>
              <a:rPr lang="en-US" altLang="ko-KR" sz="1400" b="1" dirty="0"/>
              <a:t>/</a:t>
            </a:r>
            <a:r>
              <a:rPr lang="ko-KR" altLang="en-US" sz="1400" b="1" dirty="0"/>
              <a:t>활용 가능하나</a:t>
            </a:r>
            <a:r>
              <a:rPr lang="en-US" altLang="ko-KR" sz="1400" b="1" dirty="0"/>
              <a:t>,</a:t>
            </a:r>
            <a:br>
              <a:rPr lang="en-US" altLang="ko-KR" sz="1400" b="1" dirty="0"/>
            </a:br>
            <a:r>
              <a:rPr lang="ko-KR" altLang="en-US" sz="1400" b="1" dirty="0"/>
              <a:t>수정된 버전을 무단 배포하는 것은 금지합니다</a:t>
            </a:r>
            <a:r>
              <a:rPr lang="en-US" altLang="ko-KR" sz="1400" b="1" dirty="0"/>
              <a:t>.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자료 관련 건의사항</a:t>
            </a:r>
            <a:r>
              <a:rPr lang="en-US" altLang="ko-KR" sz="1400" b="1" dirty="0"/>
              <a:t>/</a:t>
            </a:r>
            <a:r>
              <a:rPr lang="ko-KR" altLang="en-US" sz="1400" b="1" dirty="0"/>
              <a:t>문의는 </a:t>
            </a:r>
            <a:r>
              <a:rPr lang="en-US" altLang="ko-KR" sz="1400" b="1" dirty="0">
                <a:hlinkClick r:id="rId4"/>
              </a:rPr>
              <a:t>settler@boardm.co.kr</a:t>
            </a:r>
            <a:r>
              <a:rPr lang="en-US" altLang="ko-KR" sz="1400" b="1" dirty="0"/>
              <a:t> </a:t>
            </a:r>
            <a:r>
              <a:rPr lang="ko-KR" altLang="en-US" sz="1400" b="1" dirty="0"/>
              <a:t>혹은</a:t>
            </a:r>
            <a:br>
              <a:rPr lang="en-US" altLang="ko-KR" sz="1400" b="1" dirty="0"/>
            </a:br>
            <a:r>
              <a:rPr lang="ko-KR" altLang="en-US" sz="1400" b="1" dirty="0"/>
              <a:t>카카오톡 </a:t>
            </a:r>
            <a:r>
              <a:rPr lang="ko-KR" altLang="en-US" sz="1400" b="1" u="sng" dirty="0" err="1"/>
              <a:t>보드엠</a:t>
            </a:r>
            <a:r>
              <a:rPr lang="ko-KR" altLang="en-US" sz="1400" b="1" dirty="0" err="1"/>
              <a:t>으로</a:t>
            </a:r>
            <a:r>
              <a:rPr lang="ko-KR" altLang="en-US" sz="1400" b="1" dirty="0"/>
              <a:t> 문의해 주세요</a:t>
            </a:r>
            <a:r>
              <a:rPr lang="en-US" altLang="ko-KR" sz="1400" b="1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4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24e55e9a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324e55e9a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24e55e9a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324e55e9a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066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24e55e9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24e55e9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20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324e55e9a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324e55e9a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ko-KR" altLang="en-US" sz="1400" dirty="0"/>
              <a:t>인원수가 </a:t>
            </a:r>
            <a:r>
              <a:rPr lang="en-US" altLang="ko-KR" sz="1400" dirty="0"/>
              <a:t>3</a:t>
            </a:r>
            <a:r>
              <a:rPr lang="ko-KR" altLang="en-US" sz="1400" dirty="0"/>
              <a:t>명 이하라면 타일 일부를 빼고 플레이해야 하기 때문에 조금 혼동할 수 있습니다</a:t>
            </a:r>
            <a:r>
              <a:rPr lang="en-US" altLang="ko-KR" sz="1400" dirty="0"/>
              <a:t>. 2~3</a:t>
            </a:r>
            <a:r>
              <a:rPr lang="ko-KR" altLang="en-US" sz="1400" dirty="0"/>
              <a:t>인 테이블은 이 설명과 함께 색상별로 타일을 미리 나눠 달라는 부탁을 하셔도 좋습니다</a:t>
            </a:r>
            <a:r>
              <a:rPr lang="en-US" altLang="ko-KR" sz="1400" dirty="0"/>
              <a:t>.</a:t>
            </a:r>
            <a:endParaRPr sz="14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24e55e9a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24e55e9a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ko-KR" altLang="en-US" sz="1400" dirty="0"/>
              <a:t>실제 게임은 주머니에 모두 넣어서 사용하는 것도 가능합니다</a:t>
            </a:r>
            <a:r>
              <a:rPr lang="en-US" altLang="ko-KR" sz="1400" dirty="0"/>
              <a:t>. </a:t>
            </a:r>
            <a:r>
              <a:rPr lang="ko-KR" altLang="en-US" sz="1400" dirty="0"/>
              <a:t>다만</a:t>
            </a:r>
            <a:r>
              <a:rPr lang="en-US" altLang="ko-KR" sz="1400" dirty="0"/>
              <a:t>, </a:t>
            </a:r>
            <a:r>
              <a:rPr lang="ko-KR" altLang="en-US" sz="1400" dirty="0"/>
              <a:t>테이블이 넉넉하다면 주머니를 주고 받고 플레이를 하는 대신에</a:t>
            </a:r>
            <a:r>
              <a:rPr lang="en-US" altLang="ko-KR" sz="1400" dirty="0"/>
              <a:t>, </a:t>
            </a:r>
            <a:r>
              <a:rPr lang="ko-KR" altLang="en-US" sz="1400" dirty="0"/>
              <a:t>플레이 </a:t>
            </a:r>
            <a:r>
              <a:rPr lang="ko-KR" altLang="en-US" sz="1400" dirty="0" err="1"/>
              <a:t>매트등을</a:t>
            </a:r>
            <a:r>
              <a:rPr lang="ko-KR" altLang="en-US" sz="1400" dirty="0"/>
              <a:t> 깔아 놓고 타일을 모두 한 쪽에 뒤집어 놓고 하는 것이 더 좋은 편입니다</a:t>
            </a:r>
            <a:r>
              <a:rPr lang="en-US" altLang="ko-KR" sz="1400" dirty="0"/>
              <a:t>. </a:t>
            </a:r>
            <a:endParaRPr sz="14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324e55e9a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324e55e9a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ko-KR" altLang="en-US" sz="1400" dirty="0"/>
              <a:t>이 부분은 좀 더 어려운 난이도를 위해서 다르게 할 수 도 있습니다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추후에 개별적으로 규칙서를 참고하시면 되겠습니다</a:t>
            </a:r>
            <a:r>
              <a:rPr lang="en-US" altLang="ko-KR" sz="1400" dirty="0"/>
              <a:t>.</a:t>
            </a:r>
            <a:endParaRPr sz="14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24e55e9a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324e55e9a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ko-KR" altLang="en-US" sz="1400" dirty="0"/>
              <a:t>이 페이지 다음에 설명할 두 가지 행동 </a:t>
            </a:r>
            <a:r>
              <a:rPr lang="en-US" altLang="ko-KR" sz="1400" dirty="0"/>
              <a:t>(A,B) </a:t>
            </a:r>
            <a:r>
              <a:rPr lang="ko-KR" altLang="en-US" sz="1400" dirty="0"/>
              <a:t>중 한 가지만 하는 것입니다</a:t>
            </a:r>
            <a:r>
              <a:rPr lang="en-US" altLang="ko-KR" sz="1400" dirty="0"/>
              <a:t>. A</a:t>
            </a:r>
            <a:r>
              <a:rPr lang="ko-KR" altLang="en-US" sz="1400" dirty="0"/>
              <a:t>와 </a:t>
            </a:r>
            <a:r>
              <a:rPr lang="en-US" altLang="ko-KR" sz="1400" dirty="0"/>
              <a:t>B</a:t>
            </a:r>
            <a:r>
              <a:rPr lang="ko-KR" altLang="en-US" sz="1400" dirty="0"/>
              <a:t>를 모두 하는 것이 아니니 유의하세요</a:t>
            </a:r>
            <a:r>
              <a:rPr lang="en-US" altLang="ko-KR" sz="1400" dirty="0"/>
              <a:t>.</a:t>
            </a:r>
            <a:endParaRPr sz="14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24e55e9a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324e55e9a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ko-KR" altLang="en-US" sz="1400" dirty="0"/>
              <a:t>타일을 자기만 보는 것이 아닌</a:t>
            </a:r>
            <a:r>
              <a:rPr lang="en-US" altLang="ko-KR" sz="1400" dirty="0"/>
              <a:t>, </a:t>
            </a:r>
            <a:r>
              <a:rPr lang="ko-KR" altLang="en-US" sz="1400" dirty="0"/>
              <a:t>모두가 볼 수 </a:t>
            </a:r>
            <a:r>
              <a:rPr lang="ko-KR" altLang="en-US" sz="1400" dirty="0" err="1"/>
              <a:t>있돌고</a:t>
            </a:r>
            <a:r>
              <a:rPr lang="ko-KR" altLang="en-US" sz="1400" dirty="0"/>
              <a:t> 공개를 하는 겁니다</a:t>
            </a:r>
            <a:r>
              <a:rPr lang="en-US" altLang="ko-KR" sz="1400" dirty="0"/>
              <a:t>. </a:t>
            </a:r>
            <a:r>
              <a:rPr lang="ko-KR" altLang="en-US" sz="1400" dirty="0"/>
              <a:t>특히 주머니 사용할 때는 뽑아서 자기만 먼저 보고 고민을 하는 경우가 있는데</a:t>
            </a:r>
            <a:r>
              <a:rPr lang="en-US" altLang="ko-KR" sz="1400" dirty="0"/>
              <a:t>, </a:t>
            </a:r>
            <a:r>
              <a:rPr lang="ko-KR" altLang="en-US" sz="1400" dirty="0"/>
              <a:t>타일을 선택했다면 </a:t>
            </a:r>
            <a:r>
              <a:rPr lang="en-US" altLang="ko-KR" sz="1400" dirty="0"/>
              <a:t>'</a:t>
            </a:r>
            <a:r>
              <a:rPr lang="ko-KR" altLang="en-US" sz="1400" dirty="0"/>
              <a:t>일단 모두에게 공개하고</a:t>
            </a:r>
            <a:r>
              <a:rPr lang="en-US" altLang="ko-KR" sz="1400" dirty="0"/>
              <a:t>' </a:t>
            </a:r>
            <a:r>
              <a:rPr lang="ko-KR" altLang="en-US" sz="1400" dirty="0"/>
              <a:t>진행한다는 점을 강조해 주세요</a:t>
            </a:r>
            <a:r>
              <a:rPr lang="en-US" altLang="ko-KR" sz="1400" dirty="0"/>
              <a:t>.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4262413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324e55e9a5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324e55e9a5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</a:pPr>
            <a:r>
              <a:rPr lang="ko-KR" altLang="en-US" sz="1400" dirty="0"/>
              <a:t>공개된 타일은 모두가 사용할 수 있다는 점을 강조해 주세요</a:t>
            </a:r>
            <a:r>
              <a:rPr lang="en-US" altLang="ko-KR" sz="1400" dirty="0"/>
              <a:t>. </a:t>
            </a:r>
            <a:r>
              <a:rPr lang="ko-KR" altLang="en-US" sz="1400" dirty="0"/>
              <a:t>내가 보고 </a:t>
            </a:r>
            <a:r>
              <a:rPr lang="ko-KR" altLang="en-US" sz="1400" dirty="0" err="1"/>
              <a:t>사용안하거나</a:t>
            </a:r>
            <a:r>
              <a:rPr lang="ko-KR" altLang="en-US" sz="1400" dirty="0"/>
              <a:t> 교환한 타일을 나만 쓸 수 있는 것이 아닙니다</a:t>
            </a:r>
            <a:r>
              <a:rPr lang="en-US" altLang="ko-KR" sz="1400" dirty="0"/>
              <a:t>. </a:t>
            </a:r>
            <a:r>
              <a:rPr lang="ko-KR" altLang="en-US" sz="1400" dirty="0"/>
              <a:t>일단 숫자가 보이는 타일은 모두 한 군데 늘어놓아야 합니다</a:t>
            </a:r>
            <a:r>
              <a:rPr lang="en-US" altLang="ko-KR" sz="1400" dirty="0"/>
              <a:t>.</a:t>
            </a:r>
            <a:endParaRPr sz="14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24e55e9a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24e55e9a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45199" t="85474" r="1611"/>
          <a:stretch/>
        </p:blipFill>
        <p:spPr>
          <a:xfrm>
            <a:off x="6320342" y="4221245"/>
            <a:ext cx="2001500" cy="55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r="12854"/>
          <a:stretch/>
        </p:blipFill>
        <p:spPr>
          <a:xfrm>
            <a:off x="672373" y="483948"/>
            <a:ext cx="2861340" cy="465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0650" y="646093"/>
            <a:ext cx="3952929" cy="203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6486" y="2929684"/>
            <a:ext cx="2583695" cy="889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A031ECC-ED2E-7D55-2C61-910D9BC3B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t="16681" b="20559"/>
          <a:stretch/>
        </p:blipFill>
        <p:spPr>
          <a:xfrm>
            <a:off x="1555203" y="219432"/>
            <a:ext cx="5905699" cy="5239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l="15869" r="15903" b="83260"/>
          <a:stretch/>
        </p:blipFill>
        <p:spPr>
          <a:xfrm>
            <a:off x="0" y="0"/>
            <a:ext cx="2335400" cy="809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8075C6-080C-D987-A085-94D4E31FD85D}"/>
              </a:ext>
            </a:extLst>
          </p:cNvPr>
          <p:cNvSpPr txBox="1"/>
          <p:nvPr/>
        </p:nvSpPr>
        <p:spPr>
          <a:xfrm>
            <a:off x="-28727" y="2457450"/>
            <a:ext cx="93994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>
                <a:ln w="12700" cap="flat" cmpd="sng">
                  <a:solidFill>
                    <a:srgbClr val="00206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가장 먼저 자신의 보드 </a:t>
            </a:r>
            <a:r>
              <a:rPr lang="en-US" altLang="ko-KR" sz="3400" b="1" dirty="0">
                <a:ln w="12700" cap="flat" cmpd="sng">
                  <a:solidFill>
                    <a:srgbClr val="00206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16</a:t>
            </a:r>
            <a:r>
              <a:rPr lang="ko-KR" altLang="en-US" sz="3400" b="1" dirty="0">
                <a:ln w="12700" cap="flat" cmpd="sng">
                  <a:solidFill>
                    <a:srgbClr val="00206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칸을 다 채우면 승리</a:t>
            </a:r>
            <a:r>
              <a:rPr lang="en-US" altLang="ko-KR" sz="3400" b="1" dirty="0">
                <a:ln w="12700" cap="flat" cmpd="sng">
                  <a:solidFill>
                    <a:srgbClr val="002060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D846981-24F4-9418-063E-81F425801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0D846981-24F4-9418-063E-81F425801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C146519A-514C-7393-0D01-CA8F47A0DF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018868"/>
              </p:ext>
            </p:extLst>
          </p:nvPr>
        </p:nvGraphicFramePr>
        <p:xfrm>
          <a:off x="-64126" y="0"/>
          <a:ext cx="9467716" cy="5151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523800" imgH="5180760" progId="">
                  <p:embed/>
                </p:oleObj>
              </mc:Choice>
              <mc:Fallback>
                <p:oleObj r:id="rId4" imgW="9523800" imgH="5180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64126" y="0"/>
                        <a:ext cx="9467716" cy="5151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01980DD-B040-F783-4A80-655FA4856830}"/>
              </a:ext>
            </a:extLst>
          </p:cNvPr>
          <p:cNvSpPr txBox="1"/>
          <p:nvPr/>
        </p:nvSpPr>
        <p:spPr>
          <a:xfrm>
            <a:off x="4444410" y="3151426"/>
            <a:ext cx="443003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800"/>
              </a:lnSpc>
            </a:pPr>
            <a:r>
              <a:rPr lang="ko-KR" altLang="en-US" sz="3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상대방 눈치도 보면서 차분하게</a:t>
            </a:r>
            <a:r>
              <a:rPr lang="en-US" altLang="ko-KR" sz="3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 </a:t>
            </a:r>
            <a:r>
              <a:rPr lang="ko-KR" altLang="en-US" sz="3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내 숫자들을</a:t>
            </a:r>
          </a:p>
          <a:p>
            <a:pPr algn="r">
              <a:lnSpc>
                <a:spcPts val="3800"/>
              </a:lnSpc>
            </a:pPr>
            <a:r>
              <a:rPr lang="ko-KR" altLang="en-US" sz="3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채워 나가야 승리합니다</a:t>
            </a:r>
            <a:r>
              <a:rPr lang="en-US" altLang="ko-KR" sz="3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863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CBC2E70D-CE21-3EE3-89B1-7BB7F6168463}"/>
              </a:ext>
            </a:extLst>
          </p:cNvPr>
          <p:cNvSpPr/>
          <p:nvPr/>
        </p:nvSpPr>
        <p:spPr>
          <a:xfrm>
            <a:off x="0" y="4159878"/>
            <a:ext cx="9144000" cy="12054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DF544F76-F1C4-94C3-FDA3-AEE3AD63F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55631"/>
              </p:ext>
            </p:extLst>
          </p:nvPr>
        </p:nvGraphicFramePr>
        <p:xfrm>
          <a:off x="52772" y="3175218"/>
          <a:ext cx="2433918" cy="935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828800" imgH="703800" progId="">
                  <p:embed/>
                </p:oleObj>
              </mc:Choice>
              <mc:Fallback>
                <p:oleObj r:id="rId3" imgW="1828800" imgH="703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72" y="3175218"/>
                        <a:ext cx="2433918" cy="935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그림 6" descr="텍스트, 도박장이(가) 표시된 사진&#10;&#10;자동 생성된 설명">
            <a:extLst>
              <a:ext uri="{FF2B5EF4-FFF2-40B4-BE49-F238E27FC236}">
                <a16:creationId xmlns:a16="http://schemas.microsoft.com/office/drawing/2014/main" id="{CD13FB9F-CA09-E63E-8C27-F006DB9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371" y="-1600974"/>
            <a:ext cx="7523629" cy="5760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620DEC-969C-A122-90F0-776C727240CD}"/>
              </a:ext>
            </a:extLst>
          </p:cNvPr>
          <p:cNvSpPr txBox="1"/>
          <p:nvPr/>
        </p:nvSpPr>
        <p:spPr>
          <a:xfrm>
            <a:off x="2119471" y="3452330"/>
            <a:ext cx="10193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는</a:t>
            </a:r>
            <a:endParaRPr lang="en-US" altLang="ko-KR" sz="3400" dirty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9825A-0C2F-544E-006C-E427D3B5D63E}"/>
              </a:ext>
            </a:extLst>
          </p:cNvPr>
          <p:cNvSpPr txBox="1"/>
          <p:nvPr/>
        </p:nvSpPr>
        <p:spPr>
          <a:xfrm>
            <a:off x="365922" y="4111178"/>
            <a:ext cx="80480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ts val="3600"/>
              </a:lnSpc>
            </a:pPr>
            <a:r>
              <a:rPr lang="ko-KR" altLang="en-US" sz="25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오름차순의 규칙에 맞게 </a:t>
            </a:r>
            <a:endParaRPr lang="en-US" altLang="ko-KR" sz="25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lvl="1" algn="ctr">
              <a:lnSpc>
                <a:spcPts val="3600"/>
              </a:lnSpc>
            </a:pPr>
            <a:r>
              <a:rPr lang="ko-KR" altLang="en-US" sz="25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무작위로 뽑은 타일을 놓는 게임입니다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4A83CC4-E2E6-C31B-B1A6-ED246FC97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00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3476062E-AD64-3E87-53CB-D8D3251F3A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000369"/>
              </p:ext>
            </p:extLst>
          </p:nvPr>
        </p:nvGraphicFramePr>
        <p:xfrm>
          <a:off x="151942" y="45870"/>
          <a:ext cx="3367113" cy="842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168160" imgH="1231560" progId="">
                  <p:embed/>
                </p:oleObj>
              </mc:Choice>
              <mc:Fallback>
                <p:oleObj r:id="rId3" imgW="5168160" imgH="1231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942" y="45870"/>
                        <a:ext cx="3367113" cy="842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1C2FBDA4-89C7-8720-9E96-87E332F0B0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244053"/>
              </p:ext>
            </p:extLst>
          </p:nvPr>
        </p:nvGraphicFramePr>
        <p:xfrm>
          <a:off x="461393" y="1026058"/>
          <a:ext cx="7888705" cy="3922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011680" imgH="999720" progId="">
                  <p:embed/>
                </p:oleObj>
              </mc:Choice>
              <mc:Fallback>
                <p:oleObj r:id="rId5" imgW="2011680" imgH="999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1393" y="1026058"/>
                        <a:ext cx="7888705" cy="3922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FC82F8C-0C58-58E9-1BF0-FF64252104B6}"/>
              </a:ext>
            </a:extLst>
          </p:cNvPr>
          <p:cNvSpPr txBox="1"/>
          <p:nvPr/>
        </p:nvSpPr>
        <p:spPr>
          <a:xfrm>
            <a:off x="4105368" y="796548"/>
            <a:ext cx="4789249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게임보드 </a:t>
            </a:r>
            <a: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4</a:t>
            </a: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클로버 타일 </a:t>
            </a:r>
            <a: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80</a:t>
            </a: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 </a:t>
            </a:r>
            <a: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(4</a:t>
            </a: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가지 색</a:t>
            </a:r>
            <a: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 </a:t>
            </a: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각각 </a:t>
            </a:r>
            <a: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20</a:t>
            </a: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</a:t>
            </a:r>
            <a: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규칙서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8F5B14-0377-B131-7807-E9AAAD542879}"/>
              </a:ext>
            </a:extLst>
          </p:cNvPr>
          <p:cNvSpPr txBox="1"/>
          <p:nvPr/>
        </p:nvSpPr>
        <p:spPr>
          <a:xfrm>
            <a:off x="2985654" y="4697520"/>
            <a:ext cx="6051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※ </a:t>
            </a: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타일 색깔은 게임 준비 시 세트를 구분할 때만 필요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ECF7B03-A633-35DE-D8CB-455BA5D28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l="8575" t="32857" r="51853" b="20170"/>
          <a:stretch/>
        </p:blipFill>
        <p:spPr>
          <a:xfrm>
            <a:off x="1122218" y="1201751"/>
            <a:ext cx="3116494" cy="295931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256552" y="1878659"/>
            <a:ext cx="755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0" dirty="0">
                <a:latin typeface="Jua"/>
                <a:ea typeface="Jua"/>
                <a:cs typeface="Jua"/>
                <a:sym typeface="Jua"/>
              </a:rPr>
              <a:t>1.</a:t>
            </a:r>
            <a:endParaRPr sz="7000" dirty="0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67BEB9-50EA-8B50-D3D5-88D24FC38732}"/>
              </a:ext>
            </a:extLst>
          </p:cNvPr>
          <p:cNvSpPr txBox="1"/>
          <p:nvPr/>
        </p:nvSpPr>
        <p:spPr>
          <a:xfrm>
            <a:off x="1335000" y="3952328"/>
            <a:ext cx="668678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ko-KR" altLang="en-US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게임 인원 수만큼의 세트를 뒤집은 뒤 섞습니다</a:t>
            </a:r>
            <a:r>
              <a:rPr lang="en-US" altLang="ko-KR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  <a:endParaRPr lang="en-US" altLang="ko-KR" sz="1600" dirty="0">
              <a:ln>
                <a:solidFill>
                  <a:schemeClr val="tx1">
                    <a:alpha val="20000"/>
                  </a:schemeClr>
                </a:solidFill>
              </a:ln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3600"/>
              </a:lnSpc>
            </a:pP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(</a:t>
            </a: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세트는 타일 색깔로 구분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!)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0879AD5E-E0A0-96A4-66FE-8E7C98F54301}"/>
              </a:ext>
            </a:extLst>
          </p:cNvPr>
          <p:cNvGrpSpPr/>
          <p:nvPr/>
        </p:nvGrpSpPr>
        <p:grpSpPr>
          <a:xfrm>
            <a:off x="5531349" y="1057185"/>
            <a:ext cx="4266747" cy="2863896"/>
            <a:chOff x="4974304" y="1214827"/>
            <a:chExt cx="3612651" cy="2424858"/>
          </a:xfrm>
        </p:grpSpPr>
        <p:pic>
          <p:nvPicPr>
            <p:cNvPr id="73" name="Google Shape;73;p15"/>
            <p:cNvPicPr preferRelativeResize="0"/>
            <p:nvPr/>
          </p:nvPicPr>
          <p:blipFill rotWithShape="1">
            <a:blip r:embed="rId3">
              <a:alphaModFix/>
            </a:blip>
            <a:srcRect l="52511" t="32857" r="11558" b="34967"/>
            <a:stretch/>
          </p:blipFill>
          <p:spPr>
            <a:xfrm>
              <a:off x="5203849" y="1978449"/>
              <a:ext cx="2319012" cy="1661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3;p15">
              <a:extLst>
                <a:ext uri="{FF2B5EF4-FFF2-40B4-BE49-F238E27FC236}">
                  <a16:creationId xmlns:a16="http://schemas.microsoft.com/office/drawing/2014/main" id="{B05E8897-D565-840B-D7A2-20E05D4BBE1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2511" t="32857" r="11558" b="34967"/>
            <a:stretch/>
          </p:blipFill>
          <p:spPr>
            <a:xfrm>
              <a:off x="6361466" y="1910368"/>
              <a:ext cx="2225489" cy="1594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3;p15">
              <a:extLst>
                <a:ext uri="{FF2B5EF4-FFF2-40B4-BE49-F238E27FC236}">
                  <a16:creationId xmlns:a16="http://schemas.microsoft.com/office/drawing/2014/main" id="{DB1E1968-0BB8-5C48-E5AA-921FF6507EB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2511" t="32857" r="11558" b="34967"/>
            <a:stretch/>
          </p:blipFill>
          <p:spPr>
            <a:xfrm>
              <a:off x="4974304" y="1214827"/>
              <a:ext cx="2225489" cy="1594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3;p15">
              <a:extLst>
                <a:ext uri="{FF2B5EF4-FFF2-40B4-BE49-F238E27FC236}">
                  <a16:creationId xmlns:a16="http://schemas.microsoft.com/office/drawing/2014/main" id="{28C19BEC-9913-3527-262C-A5A522CB9A4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2511" t="32857" r="11558" b="34967"/>
            <a:stretch/>
          </p:blipFill>
          <p:spPr>
            <a:xfrm>
              <a:off x="5727164" y="1529176"/>
              <a:ext cx="2225489" cy="159424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0FCD862E-629B-B78A-CB39-3E6816484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128511"/>
              </p:ext>
            </p:extLst>
          </p:nvPr>
        </p:nvGraphicFramePr>
        <p:xfrm>
          <a:off x="216564" y="160773"/>
          <a:ext cx="2741381" cy="81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139640" imgH="1231560" progId="">
                  <p:embed/>
                </p:oleObj>
              </mc:Choice>
              <mc:Fallback>
                <p:oleObj r:id="rId5" imgW="4139640" imgH="1231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564" y="160773"/>
                        <a:ext cx="2741381" cy="815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화살표: 아래로 구부러짐 4">
            <a:extLst>
              <a:ext uri="{FF2B5EF4-FFF2-40B4-BE49-F238E27FC236}">
                <a16:creationId xmlns:a16="http://schemas.microsoft.com/office/drawing/2014/main" id="{D732F309-722D-C573-ECC3-FA4B934EBB6A}"/>
              </a:ext>
            </a:extLst>
          </p:cNvPr>
          <p:cNvSpPr/>
          <p:nvPr/>
        </p:nvSpPr>
        <p:spPr>
          <a:xfrm>
            <a:off x="4096212" y="1681402"/>
            <a:ext cx="1836192" cy="102072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7C18871-F3B6-C742-71F8-8F17BAD2F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l="28793" t="6499" r="29710" b="39475"/>
          <a:stretch/>
        </p:blipFill>
        <p:spPr>
          <a:xfrm>
            <a:off x="1003514" y="1141029"/>
            <a:ext cx="3837396" cy="399687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207222" y="1940700"/>
            <a:ext cx="903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0" dirty="0">
                <a:latin typeface="Jua"/>
                <a:ea typeface="Jua"/>
                <a:cs typeface="Jua"/>
                <a:sym typeface="Jua"/>
              </a:rPr>
              <a:t>2.</a:t>
            </a:r>
            <a:endParaRPr sz="7000" dirty="0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6565C2-0F5B-60F3-B398-92F902A056C2}"/>
              </a:ext>
            </a:extLst>
          </p:cNvPr>
          <p:cNvSpPr txBox="1"/>
          <p:nvPr/>
        </p:nvSpPr>
        <p:spPr>
          <a:xfrm>
            <a:off x="4866441" y="1400056"/>
            <a:ext cx="427755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각자 게임 보드를 갖고 </a:t>
            </a:r>
            <a:endParaRPr lang="en-US" altLang="ko-KR" sz="2400" dirty="0">
              <a:ln>
                <a:solidFill>
                  <a:schemeClr val="tx1">
                    <a:alpha val="20000"/>
                  </a:schemeClr>
                </a:solidFill>
              </a:ln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타일 </a:t>
            </a:r>
            <a:r>
              <a:rPr lang="en-US" altLang="ko-KR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4</a:t>
            </a:r>
            <a:r>
              <a:rPr lang="ko-KR" altLang="en-US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개를 뽑아 게임 보드의 준비 자리</a:t>
            </a:r>
            <a:r>
              <a:rPr lang="en-US" altLang="ko-KR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(</a:t>
            </a:r>
            <a:r>
              <a:rPr lang="ko-KR" altLang="en-US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금 테두리</a:t>
            </a:r>
            <a:r>
              <a:rPr lang="en-US" altLang="ko-KR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)</a:t>
            </a:r>
            <a:r>
              <a:rPr lang="ko-KR" altLang="en-US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에 오름차순으로 놓습니다</a:t>
            </a:r>
            <a:r>
              <a:rPr lang="en-US" altLang="ko-KR" sz="24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7EBE8-EB75-F9A7-C238-7329B41D9A4F}"/>
              </a:ext>
            </a:extLst>
          </p:cNvPr>
          <p:cNvSpPr txBox="1"/>
          <p:nvPr/>
        </p:nvSpPr>
        <p:spPr>
          <a:xfrm>
            <a:off x="4838430" y="3987020"/>
            <a:ext cx="346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이제 게임을 시작합니다</a:t>
            </a:r>
            <a:r>
              <a:rPr lang="en-US" altLang="ko-KR" sz="24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</p:txBody>
      </p:sp>
      <p:sp>
        <p:nvSpPr>
          <p:cNvPr id="3" name="화살표: 아래쪽 2">
            <a:extLst>
              <a:ext uri="{FF2B5EF4-FFF2-40B4-BE49-F238E27FC236}">
                <a16:creationId xmlns:a16="http://schemas.microsoft.com/office/drawing/2014/main" id="{10C8D508-078E-7743-9FDF-283E9FD3CBBA}"/>
              </a:ext>
            </a:extLst>
          </p:cNvPr>
          <p:cNvSpPr/>
          <p:nvPr/>
        </p:nvSpPr>
        <p:spPr>
          <a:xfrm rot="18909777">
            <a:off x="1535962" y="2284898"/>
            <a:ext cx="547719" cy="72984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화살표: 아래쪽 10">
            <a:extLst>
              <a:ext uri="{FF2B5EF4-FFF2-40B4-BE49-F238E27FC236}">
                <a16:creationId xmlns:a16="http://schemas.microsoft.com/office/drawing/2014/main" id="{093A65A1-3E05-01C7-28F0-AE524EFC5FE7}"/>
              </a:ext>
            </a:extLst>
          </p:cNvPr>
          <p:cNvSpPr/>
          <p:nvPr/>
        </p:nvSpPr>
        <p:spPr>
          <a:xfrm rot="18909777">
            <a:off x="2373016" y="3053825"/>
            <a:ext cx="547719" cy="72984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화살표: 아래쪽 11">
            <a:extLst>
              <a:ext uri="{FF2B5EF4-FFF2-40B4-BE49-F238E27FC236}">
                <a16:creationId xmlns:a16="http://schemas.microsoft.com/office/drawing/2014/main" id="{6BC0A2A2-CD04-68F4-D372-07A7447452FE}"/>
              </a:ext>
            </a:extLst>
          </p:cNvPr>
          <p:cNvSpPr/>
          <p:nvPr/>
        </p:nvSpPr>
        <p:spPr>
          <a:xfrm rot="18909777">
            <a:off x="3169307" y="3852932"/>
            <a:ext cx="547719" cy="72984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F3631F5-4A3C-6873-DF0F-ECCCE97DA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E1566608-9DA6-CAE3-7861-D915FE0D49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875079"/>
              </p:ext>
            </p:extLst>
          </p:nvPr>
        </p:nvGraphicFramePr>
        <p:xfrm>
          <a:off x="216564" y="160773"/>
          <a:ext cx="2741381" cy="81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139640" imgH="1231560" progId="">
                  <p:embed/>
                </p:oleObj>
              </mc:Choice>
              <mc:Fallback>
                <p:oleObj r:id="rId5" imgW="4139640" imgH="1231560" progId="">
                  <p:embed/>
                  <p:pic>
                    <p:nvPicPr>
                      <p:cNvPr id="4" name="개체 3">
                        <a:extLst>
                          <a:ext uri="{FF2B5EF4-FFF2-40B4-BE49-F238E27FC236}">
                            <a16:creationId xmlns:a16="http://schemas.microsoft.com/office/drawing/2014/main" id="{0FCD862E-629B-B78A-CB39-3E68164845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564" y="160773"/>
                        <a:ext cx="2741381" cy="815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l="23016" t="6332" r="23156" b="80967"/>
          <a:stretch/>
        </p:blipFill>
        <p:spPr>
          <a:xfrm>
            <a:off x="0" y="45870"/>
            <a:ext cx="3361765" cy="108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2">
            <a:off x="7865763" y="45872"/>
            <a:ext cx="608581" cy="6050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6EED70-76DA-949C-DBF5-F9503F6112A2}"/>
              </a:ext>
            </a:extLst>
          </p:cNvPr>
          <p:cNvSpPr txBox="1"/>
          <p:nvPr/>
        </p:nvSpPr>
        <p:spPr>
          <a:xfrm>
            <a:off x="447271" y="1769813"/>
            <a:ext cx="3143250" cy="1973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24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자신의 차례에는</a:t>
            </a:r>
          </a:p>
          <a:p>
            <a:pPr algn="r">
              <a:lnSpc>
                <a:spcPct val="150000"/>
              </a:lnSpc>
            </a:pPr>
            <a:r>
              <a:rPr lang="ko-KR" altLang="en-US" sz="30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두 가지 행동 중 </a:t>
            </a:r>
            <a:br>
              <a:rPr lang="en-US" altLang="ko-KR" sz="30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</a:br>
            <a:r>
              <a:rPr lang="ko-KR" altLang="en-US" sz="30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한 가지</a:t>
            </a:r>
            <a:r>
              <a:rPr lang="ko-KR" altLang="en-US" sz="24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를 합니다</a:t>
            </a:r>
            <a:r>
              <a:rPr lang="en-US" altLang="ko-KR" sz="24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EB6660CD-508C-16E4-0A8E-655BB60787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36354"/>
              </p:ext>
            </p:extLst>
          </p:nvPr>
        </p:nvGraphicFramePr>
        <p:xfrm>
          <a:off x="3819276" y="-284018"/>
          <a:ext cx="8092969" cy="5494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819440" imgH="1234440" progId="">
                  <p:embed/>
                </p:oleObj>
              </mc:Choice>
              <mc:Fallback>
                <p:oleObj r:id="rId5" imgW="1819440" imgH="1234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9276" y="-284018"/>
                        <a:ext cx="8092969" cy="5494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DC16B648-5CC1-1E4D-0770-DD8AEAC7B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69;p15">
            <a:extLst>
              <a:ext uri="{FF2B5EF4-FFF2-40B4-BE49-F238E27FC236}">
                <a16:creationId xmlns:a16="http://schemas.microsoft.com/office/drawing/2014/main" id="{A91963B8-E7CB-DAED-2AD7-0ABA9668EC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575" t="32857" r="51853" b="20170"/>
          <a:stretch/>
        </p:blipFill>
        <p:spPr>
          <a:xfrm rot="21123963">
            <a:off x="1754832" y="-806185"/>
            <a:ext cx="3723938" cy="324058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262080" y="-99557"/>
            <a:ext cx="1016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0" dirty="0">
                <a:latin typeface="Jua"/>
                <a:ea typeface="Jua"/>
                <a:cs typeface="Jua"/>
                <a:sym typeface="Jua"/>
              </a:rPr>
              <a:t>A.</a:t>
            </a:r>
            <a:endParaRPr sz="7000" dirty="0"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42" y="1216478"/>
            <a:ext cx="2196454" cy="12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D10EB9-1827-7B49-B9FC-790E8BC77A48}"/>
              </a:ext>
            </a:extLst>
          </p:cNvPr>
          <p:cNvSpPr txBox="1"/>
          <p:nvPr/>
        </p:nvSpPr>
        <p:spPr>
          <a:xfrm>
            <a:off x="437994" y="3573037"/>
            <a:ext cx="4878171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뒷면으로 놓은 클로버 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개를 가져와서 </a:t>
            </a:r>
            <a:endParaRPr lang="en-US" altLang="ko-KR" sz="2000" dirty="0">
              <a:ln>
                <a:solidFill>
                  <a:schemeClr val="tx1">
                    <a:alpha val="20000"/>
                  </a:schemeClr>
                </a:solidFill>
              </a:ln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2800"/>
              </a:lnSpc>
            </a:pP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공개 후 자신의 보드 위에 놓습니다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 </a:t>
            </a:r>
          </a:p>
          <a:p>
            <a:pPr algn="ctr">
              <a:lnSpc>
                <a:spcPts val="2800"/>
              </a:lnSpc>
            </a:pP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놓을 수 없거나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 </a:t>
            </a: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놓기 싫다면 </a:t>
            </a:r>
            <a:endParaRPr lang="en-US" altLang="ko-KR" sz="2000" dirty="0">
              <a:ln>
                <a:solidFill>
                  <a:schemeClr val="tx1">
                    <a:alpha val="20000"/>
                  </a:schemeClr>
                </a:solidFill>
              </a:ln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2800"/>
              </a:lnSpc>
            </a:pP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공개해서 다시 되돌려 놓습니다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A0BB2-CA85-4B47-BBC3-BA26FD03DC78}"/>
              </a:ext>
            </a:extLst>
          </p:cNvPr>
          <p:cNvSpPr txBox="1"/>
          <p:nvPr/>
        </p:nvSpPr>
        <p:spPr>
          <a:xfrm>
            <a:off x="1114897" y="30308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할 수 있는 행동 한 가지</a:t>
            </a:r>
            <a:r>
              <a:rPr lang="en-US" altLang="ko-KR" sz="2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</p:txBody>
      </p:sp>
      <p:pic>
        <p:nvPicPr>
          <p:cNvPr id="15" name="Google Shape;95;p17">
            <a:extLst>
              <a:ext uri="{FF2B5EF4-FFF2-40B4-BE49-F238E27FC236}">
                <a16:creationId xmlns:a16="http://schemas.microsoft.com/office/drawing/2014/main" id="{229BEBEA-512B-C3DC-0D19-D59CA23AD43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58723">
            <a:off x="2302670" y="1826780"/>
            <a:ext cx="2196454" cy="12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5;p17">
            <a:extLst>
              <a:ext uri="{FF2B5EF4-FFF2-40B4-BE49-F238E27FC236}">
                <a16:creationId xmlns:a16="http://schemas.microsoft.com/office/drawing/2014/main" id="{E170EE40-6405-05DE-A825-69A8A3AC30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16899">
            <a:off x="541818" y="2309314"/>
            <a:ext cx="2196454" cy="12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5;p17">
            <a:extLst>
              <a:ext uri="{FF2B5EF4-FFF2-40B4-BE49-F238E27FC236}">
                <a16:creationId xmlns:a16="http://schemas.microsoft.com/office/drawing/2014/main" id="{70199C0B-5E69-56E9-6242-F81A3BDEC8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81440">
            <a:off x="1784027" y="2640009"/>
            <a:ext cx="2196454" cy="12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9;p16">
            <a:extLst>
              <a:ext uri="{FF2B5EF4-FFF2-40B4-BE49-F238E27FC236}">
                <a16:creationId xmlns:a16="http://schemas.microsoft.com/office/drawing/2014/main" id="{9FD41802-97A9-04AA-7397-15C04D4F3B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793" t="6499" r="29710" b="39475"/>
          <a:stretch/>
        </p:blipFill>
        <p:spPr>
          <a:xfrm rot="20041032">
            <a:off x="5523747" y="1609839"/>
            <a:ext cx="4011047" cy="4134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69;p15">
            <a:extLst>
              <a:ext uri="{FF2B5EF4-FFF2-40B4-BE49-F238E27FC236}">
                <a16:creationId xmlns:a16="http://schemas.microsoft.com/office/drawing/2014/main" id="{C82413BA-47A4-6609-E67A-60212A94A8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575" t="32857" r="51853" b="20170"/>
          <a:stretch/>
        </p:blipFill>
        <p:spPr>
          <a:xfrm rot="20547036">
            <a:off x="4993938" y="1343643"/>
            <a:ext cx="3127064" cy="29217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CC8C141D-12C7-ECE0-52C1-ABDF98F40397}"/>
              </a:ext>
            </a:extLst>
          </p:cNvPr>
          <p:cNvSpPr/>
          <p:nvPr/>
        </p:nvSpPr>
        <p:spPr>
          <a:xfrm rot="20757889">
            <a:off x="2949490" y="1202492"/>
            <a:ext cx="1334623" cy="493588"/>
          </a:xfrm>
          <a:prstGeom prst="rightArrow">
            <a:avLst/>
          </a:prstGeom>
          <a:solidFill>
            <a:schemeClr val="accent6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id="{2592814D-2FB8-D8BE-812A-41871247908A}"/>
              </a:ext>
            </a:extLst>
          </p:cNvPr>
          <p:cNvSpPr/>
          <p:nvPr/>
        </p:nvSpPr>
        <p:spPr>
          <a:xfrm rot="2121685">
            <a:off x="5266946" y="1821422"/>
            <a:ext cx="2318457" cy="493588"/>
          </a:xfrm>
          <a:prstGeom prst="rightArrow">
            <a:avLst/>
          </a:prstGeom>
          <a:solidFill>
            <a:schemeClr val="accent6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99E95AC-5188-7604-99D5-034F71718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90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339673" y="-96695"/>
            <a:ext cx="1538836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0" b="1" dirty="0">
                <a:latin typeface="Jua"/>
                <a:ea typeface="Jua"/>
                <a:cs typeface="Jua"/>
                <a:sym typeface="Jua"/>
              </a:rPr>
              <a:t>B.</a:t>
            </a:r>
            <a:endParaRPr sz="7000" b="1" dirty="0"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9" name="Google Shape;69;p15">
            <a:extLst>
              <a:ext uri="{FF2B5EF4-FFF2-40B4-BE49-F238E27FC236}">
                <a16:creationId xmlns:a16="http://schemas.microsoft.com/office/drawing/2014/main" id="{AB59FEBF-51F4-5557-2E02-3F89D4E1B3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575" t="32857" r="51853" b="20170"/>
          <a:stretch/>
        </p:blipFill>
        <p:spPr>
          <a:xfrm>
            <a:off x="1109091" y="1395033"/>
            <a:ext cx="2800800" cy="265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9;p16">
            <a:extLst>
              <a:ext uri="{FF2B5EF4-FFF2-40B4-BE49-F238E27FC236}">
                <a16:creationId xmlns:a16="http://schemas.microsoft.com/office/drawing/2014/main" id="{60002894-43A1-7B7F-DCAE-237DA5CF72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793" t="6499" r="29710" b="39475"/>
          <a:stretch/>
        </p:blipFill>
        <p:spPr>
          <a:xfrm>
            <a:off x="5347855" y="858982"/>
            <a:ext cx="4631665" cy="47057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58E412B8-B7C8-E6E4-773B-483DB29A99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322395"/>
              </p:ext>
            </p:extLst>
          </p:nvPr>
        </p:nvGraphicFramePr>
        <p:xfrm>
          <a:off x="2437374" y="2471590"/>
          <a:ext cx="806605" cy="810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20040" imgH="322920" progId="">
                  <p:embed/>
                </p:oleObj>
              </mc:Choice>
              <mc:Fallback>
                <p:oleObj r:id="rId5" imgW="320040" imgH="322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7374" y="2471590"/>
                        <a:ext cx="806605" cy="810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>
            <a:extLst>
              <a:ext uri="{FF2B5EF4-FFF2-40B4-BE49-F238E27FC236}">
                <a16:creationId xmlns:a16="http://schemas.microsoft.com/office/drawing/2014/main" id="{AEA7A43F-4C66-FCE9-E31D-B2D3D7E833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911157"/>
              </p:ext>
            </p:extLst>
          </p:nvPr>
        </p:nvGraphicFramePr>
        <p:xfrm>
          <a:off x="6726471" y="3174012"/>
          <a:ext cx="911866" cy="947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22920" imgH="335160" progId="">
                  <p:embed/>
                </p:oleObj>
              </mc:Choice>
              <mc:Fallback>
                <p:oleObj r:id="rId7" imgW="322920" imgH="335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26471" y="3174012"/>
                        <a:ext cx="911866" cy="947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54FEC7F-E558-587A-EF16-93744D435D8E}"/>
              </a:ext>
            </a:extLst>
          </p:cNvPr>
          <p:cNvSpPr txBox="1"/>
          <p:nvPr/>
        </p:nvSpPr>
        <p:spPr>
          <a:xfrm>
            <a:off x="222719" y="3901382"/>
            <a:ext cx="4991100" cy="88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앞면으로 놓인 클로버 중 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개를 </a:t>
            </a:r>
          </a:p>
          <a:p>
            <a:pPr algn="ctr">
              <a:lnSpc>
                <a:spcPts val="3200"/>
              </a:lnSpc>
            </a:pP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가져와서 놓습니다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4E68A1C1-E2B2-4889-B588-51C18DD4D911}"/>
              </a:ext>
            </a:extLst>
          </p:cNvPr>
          <p:cNvSpPr/>
          <p:nvPr/>
        </p:nvSpPr>
        <p:spPr>
          <a:xfrm rot="845824">
            <a:off x="3298588" y="3011397"/>
            <a:ext cx="3432846" cy="493588"/>
          </a:xfrm>
          <a:prstGeom prst="rightArrow">
            <a:avLst/>
          </a:prstGeom>
          <a:solidFill>
            <a:schemeClr val="accent6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42799B-CD20-8F80-303E-6FEC0260A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25898-0CD2-6221-7675-2BCDD471DC7E}"/>
              </a:ext>
            </a:extLst>
          </p:cNvPr>
          <p:cNvSpPr txBox="1"/>
          <p:nvPr/>
        </p:nvSpPr>
        <p:spPr>
          <a:xfrm>
            <a:off x="1144945" y="39524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할 수 있는 행동 또 한 가지</a:t>
            </a:r>
            <a:r>
              <a:rPr lang="en-US" altLang="ko-KR" sz="2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CF59F65-9CD3-2EDC-7C58-BFBA60137371}"/>
              </a:ext>
            </a:extLst>
          </p:cNvPr>
          <p:cNvSpPr txBox="1"/>
          <p:nvPr/>
        </p:nvSpPr>
        <p:spPr>
          <a:xfrm>
            <a:off x="660345" y="209244"/>
            <a:ext cx="7601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타일을 놓을 때는 다음 규칙을 지켜야 합니다</a:t>
            </a:r>
            <a:r>
              <a:rPr lang="en-US" altLang="ko-KR" sz="2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</p:txBody>
      </p:sp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21A00724-DF12-F633-DB9A-CCBBB3611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12348"/>
              </p:ext>
            </p:extLst>
          </p:nvPr>
        </p:nvGraphicFramePr>
        <p:xfrm>
          <a:off x="264125" y="851793"/>
          <a:ext cx="4042041" cy="4061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53240" imgH="1359360" progId="">
                  <p:embed/>
                </p:oleObj>
              </mc:Choice>
              <mc:Fallback>
                <p:oleObj r:id="rId3" imgW="1353240" imgH="1359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125" y="851793"/>
                        <a:ext cx="4042041" cy="4061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472327-9B60-1211-0067-E5CB436EC555}"/>
              </a:ext>
            </a:extLst>
          </p:cNvPr>
          <p:cNvSpPr txBox="1"/>
          <p:nvPr/>
        </p:nvSpPr>
        <p:spPr>
          <a:xfrm>
            <a:off x="4461163" y="1194693"/>
            <a:ext cx="4572000" cy="2408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왼쪽에서 오른쪽</a:t>
            </a: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으로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 </a:t>
            </a:r>
            <a:r>
              <a:rPr lang="ko-KR" altLang="en-US" sz="22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위에서 아래</a:t>
            </a: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로</a:t>
            </a:r>
            <a:b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</a:b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rgbClr val="FF0000"/>
                </a:solidFill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숫자가 커져야 </a:t>
            </a: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합니다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(</a:t>
            </a: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같아도 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X!).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빈 자리에 놓을 수 도 있고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이미 보드 위에 있는 타일과 </a:t>
            </a:r>
            <a:endParaRPr lang="en-US" altLang="ko-KR" sz="2000" dirty="0">
              <a:ln>
                <a:solidFill>
                  <a:schemeClr val="tx1">
                    <a:alpha val="20000"/>
                  </a:schemeClr>
                </a:solidFill>
              </a:ln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교환할 수 도 있습니다</a:t>
            </a:r>
            <a:r>
              <a:rPr lang="en-US" altLang="ko-KR" sz="20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BA555-A98A-8CC4-37CC-05DF0F8ED79B}"/>
              </a:ext>
            </a:extLst>
          </p:cNvPr>
          <p:cNvSpPr txBox="1"/>
          <p:nvPr/>
        </p:nvSpPr>
        <p:spPr>
          <a:xfrm>
            <a:off x="4461163" y="3760712"/>
            <a:ext cx="4694543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※ </a:t>
            </a: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교환을 했다면</a:t>
            </a:r>
            <a: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 </a:t>
            </a: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원래 있던 타일은</a:t>
            </a:r>
            <a:b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</a:br>
            <a: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  </a:t>
            </a:r>
            <a:r>
              <a:rPr lang="ko-KR" altLang="en-US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공개해 놓습니다</a:t>
            </a:r>
            <a:r>
              <a:rPr lang="en-US" altLang="ko-KR" sz="1800" dirty="0">
                <a:ln>
                  <a:solidFill>
                    <a:schemeClr val="tx1">
                      <a:alpha val="20000"/>
                    </a:schemeClr>
                  </a:solidFill>
                </a:ln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  <a:endParaRPr lang="ko-KR" altLang="en-US" sz="18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8E73E90-0D8A-4FB1-806B-AA6F165F1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864" y="-8235"/>
            <a:ext cx="1742741" cy="6656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470</Words>
  <Application>Microsoft Office PowerPoint</Application>
  <PresentationFormat>화면 슬라이드 쇼(16:9)</PresentationFormat>
  <Paragraphs>46</Paragraphs>
  <Slides>11</Slides>
  <Notes>11</Notes>
  <HiddenSlides>0</HiddenSlides>
  <MMClips>0</MMClips>
  <ScaleCrop>false</ScaleCrop>
  <HeadingPairs>
    <vt:vector size="8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11</vt:i4>
      </vt:variant>
    </vt:vector>
  </HeadingPairs>
  <TitlesOfParts>
    <vt:vector size="17" baseType="lpstr">
      <vt:lpstr>Jua</vt:lpstr>
      <vt:lpstr>210 옴니고딕 050</vt:lpstr>
      <vt:lpstr>210 옴니고딕 040</vt:lpstr>
      <vt:lpstr>Arial</vt:lpstr>
      <vt:lpstr>나눔고딕 ExtraBold</vt:lpstr>
      <vt:lpstr>Simple Light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LG</dc:creator>
  <cp:lastModifiedBy>Jade Yoo</cp:lastModifiedBy>
  <cp:revision>23</cp:revision>
  <dcterms:modified xsi:type="dcterms:W3CDTF">2023-03-30T11:14:03Z</dcterms:modified>
</cp:coreProperties>
</file>