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59" r:id="rId6"/>
    <p:sldId id="261" r:id="rId7"/>
    <p:sldId id="279" r:id="rId8"/>
    <p:sldId id="263" r:id="rId9"/>
    <p:sldId id="264" r:id="rId10"/>
    <p:sldId id="267" r:id="rId11"/>
    <p:sldId id="265" r:id="rId12"/>
    <p:sldId id="266" r:id="rId13"/>
    <p:sldId id="278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</p:sldIdLst>
  <p:sldSz cx="12192000" cy="6858000"/>
  <p:notesSz cx="6858000" cy="9144000"/>
  <p:embeddedFontLst>
    <p:embeddedFont>
      <p:font typeface="210 옴니고딕 040" panose="02020603020101020101" pitchFamily="18" charset="-127"/>
      <p:regular r:id="rId26"/>
    </p:embeddedFont>
    <p:embeddedFont>
      <p:font typeface="210 옴니고딕 050" panose="02020603020101020101" pitchFamily="18" charset="-127"/>
      <p:regular r:id="rId27"/>
    </p:embeddedFont>
    <p:embeddedFont>
      <p:font typeface="나눔명조OTF" panose="02020603020101020101" pitchFamily="18" charset="-127"/>
      <p:regular r:id="rId28"/>
      <p:bold r:id="rId29"/>
    </p:embeddedFont>
    <p:embeddedFont>
      <p:font typeface="맑은 고딕" panose="020B0503020000020004" pitchFamily="50" charset="-127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319FB-AA3C-4DFD-82BF-5B784DE58233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7CE3A-A034-41F7-9EA9-BB38368B13F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273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oardmfactory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settler@boardm.co.kr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/>
              <a:t>본 </a:t>
            </a:r>
            <a:r>
              <a:rPr lang="en-US" altLang="ko-KR" sz="1200" b="1" dirty="0"/>
              <a:t>PPT </a:t>
            </a:r>
            <a:r>
              <a:rPr lang="ko-KR" altLang="en-US" sz="1200" b="1" dirty="0"/>
              <a:t>자료는 ㈜</a:t>
            </a:r>
            <a:r>
              <a:rPr lang="ko-KR" altLang="en-US" sz="1200" b="1" dirty="0" err="1"/>
              <a:t>보드엠의</a:t>
            </a:r>
            <a:r>
              <a:rPr lang="ko-KR" altLang="en-US" sz="1200" b="1" dirty="0"/>
              <a:t> 저작물입니다</a:t>
            </a:r>
            <a:r>
              <a:rPr lang="en-US" altLang="ko-KR" sz="12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/>
              <a:t>웹사이트</a:t>
            </a:r>
            <a:r>
              <a:rPr lang="en-US" altLang="ko-KR" sz="1200" b="1" dirty="0"/>
              <a:t>(</a:t>
            </a:r>
            <a:r>
              <a:rPr lang="en-US" altLang="ko-KR" sz="1200" b="1" dirty="0">
                <a:hlinkClick r:id="rId3"/>
              </a:rPr>
              <a:t>http://boardmfactory.com</a:t>
            </a:r>
            <a:r>
              <a:rPr lang="en-US" altLang="ko-KR" sz="1200" b="1" dirty="0"/>
              <a:t>)</a:t>
            </a:r>
            <a:r>
              <a:rPr lang="ko-KR" altLang="en-US" sz="1200" b="1" dirty="0"/>
              <a:t>에서 다운로드 받은</a:t>
            </a:r>
            <a:br>
              <a:rPr lang="en-US" altLang="ko-KR" sz="1200" b="1" dirty="0"/>
            </a:br>
            <a:r>
              <a:rPr lang="ko-KR" altLang="en-US" sz="1200" b="1" dirty="0"/>
              <a:t>최신 버전으로 활용하실 것을 권합니다</a:t>
            </a:r>
            <a:r>
              <a:rPr lang="en-US" altLang="ko-KR" sz="12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/>
              <a:t>슬라이드 노트는 이 공지 부분을 제외하고 </a:t>
            </a:r>
            <a:br>
              <a:rPr lang="en-US" altLang="ko-KR" sz="1200" b="1" dirty="0"/>
            </a:br>
            <a:r>
              <a:rPr lang="ko-KR" altLang="en-US" sz="1200" b="1" dirty="0"/>
              <a:t>자유로운 수정이 가능합니다</a:t>
            </a:r>
            <a:r>
              <a:rPr lang="en-US" altLang="ko-KR" sz="12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/>
              <a:t>PPT </a:t>
            </a:r>
            <a:r>
              <a:rPr lang="ko-KR" altLang="en-US" sz="1200" b="1" dirty="0"/>
              <a:t>화면 부분은 필요에 따라 임의 수정</a:t>
            </a:r>
            <a:r>
              <a:rPr lang="en-US" altLang="ko-KR" sz="1200" b="1" dirty="0"/>
              <a:t>/</a:t>
            </a:r>
            <a:r>
              <a:rPr lang="ko-KR" altLang="en-US" sz="1200" b="1" dirty="0"/>
              <a:t>활용 가능하나</a:t>
            </a:r>
            <a:r>
              <a:rPr lang="en-US" altLang="ko-KR" sz="1200" b="1" dirty="0"/>
              <a:t>,</a:t>
            </a:r>
            <a:br>
              <a:rPr lang="en-US" altLang="ko-KR" sz="1200" b="1" dirty="0"/>
            </a:br>
            <a:r>
              <a:rPr lang="ko-KR" altLang="en-US" sz="1200" b="1" dirty="0"/>
              <a:t>수정된 버전을 무단 배포하는 것은 금지합니다</a:t>
            </a:r>
            <a:r>
              <a:rPr lang="en-US" altLang="ko-KR" sz="12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/>
              <a:t>자료 관련 건의사항</a:t>
            </a:r>
            <a:r>
              <a:rPr lang="en-US" altLang="ko-KR" sz="1200" b="1" dirty="0"/>
              <a:t>/</a:t>
            </a:r>
            <a:r>
              <a:rPr lang="ko-KR" altLang="en-US" sz="1200" b="1" dirty="0"/>
              <a:t>문의는 </a:t>
            </a:r>
            <a:r>
              <a:rPr lang="en-US" altLang="ko-KR" sz="1200" b="1" dirty="0">
                <a:hlinkClick r:id="rId4"/>
              </a:rPr>
              <a:t>settler@boardm.co.kr</a:t>
            </a:r>
            <a:r>
              <a:rPr lang="en-US" altLang="ko-KR" sz="1200" b="1" dirty="0"/>
              <a:t> </a:t>
            </a:r>
            <a:r>
              <a:rPr lang="ko-KR" altLang="en-US" sz="1200" b="1" dirty="0"/>
              <a:t>혹은</a:t>
            </a:r>
            <a:br>
              <a:rPr lang="en-US" altLang="ko-KR" sz="1200" b="1" dirty="0"/>
            </a:br>
            <a:r>
              <a:rPr lang="ko-KR" altLang="en-US" sz="1200" b="1" dirty="0"/>
              <a:t>카카오톡 </a:t>
            </a:r>
            <a:r>
              <a:rPr lang="ko-KR" altLang="en-US" sz="1200" b="1" u="sng" dirty="0" err="1"/>
              <a:t>보드엠</a:t>
            </a:r>
            <a:r>
              <a:rPr lang="ko-KR" altLang="en-US" sz="1200" b="1" dirty="0" err="1"/>
              <a:t>으로</a:t>
            </a:r>
            <a:r>
              <a:rPr lang="ko-KR" altLang="en-US" sz="1200" b="1" dirty="0"/>
              <a:t> 문의해 주세요</a:t>
            </a:r>
            <a:r>
              <a:rPr lang="en-US" altLang="ko-KR" sz="1200" b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20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77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/>
              <a:t>여기서부터 게임 흐름의 분기점이 생기므로 혼란이 </a:t>
            </a:r>
            <a:r>
              <a:rPr lang="ko-KR" altLang="en-US" dirty="0" err="1"/>
              <a:t>올텐데</a:t>
            </a:r>
            <a:r>
              <a:rPr lang="en-US" altLang="ko-KR" dirty="0"/>
              <a:t>, </a:t>
            </a:r>
            <a:r>
              <a:rPr lang="ko-KR" altLang="en-US" dirty="0"/>
              <a:t>일단 병상 포화가 </a:t>
            </a:r>
            <a:r>
              <a:rPr lang="en-US" altLang="ko-KR" dirty="0"/>
              <a:t>‘</a:t>
            </a:r>
            <a:r>
              <a:rPr lang="ko-KR" altLang="en-US" dirty="0"/>
              <a:t>게임에서 지는 것은 아니지만 </a:t>
            </a:r>
            <a:r>
              <a:rPr lang="ko-KR" altLang="en-US" dirty="0" err="1"/>
              <a:t>안좋은</a:t>
            </a:r>
            <a:r>
              <a:rPr lang="ko-KR" altLang="en-US" dirty="0"/>
              <a:t> 일이 일어난다</a:t>
            </a:r>
            <a:r>
              <a:rPr lang="en-US" altLang="ko-KR" dirty="0"/>
              <a:t>‘ </a:t>
            </a:r>
            <a:r>
              <a:rPr lang="ko-KR" altLang="en-US" dirty="0"/>
              <a:t>정도로 말씀하시고 </a:t>
            </a:r>
            <a:r>
              <a:rPr lang="ko-KR" altLang="en-US" dirty="0" err="1"/>
              <a:t>넘어가시는게</a:t>
            </a:r>
            <a:r>
              <a:rPr lang="ko-KR" altLang="en-US" dirty="0"/>
              <a:t> 좋습니다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360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그러면 이렇게 뒤집은 전문 능력은 언제 회복될까요</a:t>
            </a:r>
            <a:r>
              <a:rPr lang="en-US" altLang="ko-KR" sz="1400" dirty="0"/>
              <a:t>? </a:t>
            </a:r>
            <a:r>
              <a:rPr lang="ko-KR" altLang="en-US" sz="1400" dirty="0"/>
              <a:t>그것도 잠시 후에 말씀 </a:t>
            </a:r>
            <a:r>
              <a:rPr lang="ko-KR" altLang="en-US" sz="1400" dirty="0" err="1"/>
              <a:t>드릴께요</a:t>
            </a:r>
            <a:r>
              <a:rPr lang="en-US" altLang="ko-KR" sz="1400" dirty="0"/>
              <a:t>~ </a:t>
            </a:r>
            <a:r>
              <a:rPr lang="ko-KR" altLang="en-US" sz="1400" dirty="0"/>
              <a:t>이런 언급 좋습니다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1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이 </a:t>
            </a:r>
            <a:r>
              <a:rPr lang="en-US" altLang="ko-KR" sz="1400" dirty="0"/>
              <a:t>‘</a:t>
            </a:r>
            <a:r>
              <a:rPr lang="ko-KR" altLang="en-US" sz="1400" dirty="0"/>
              <a:t>검사</a:t>
            </a:r>
            <a:r>
              <a:rPr lang="en-US" altLang="ko-KR" sz="1400" dirty="0"/>
              <a:t>＇</a:t>
            </a:r>
            <a:r>
              <a:rPr lang="ko-KR" altLang="en-US" sz="1400" dirty="0"/>
              <a:t>의 중요성은 초보들이 잘 모를 수 있습니다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그래서 한 명이 한 번만 쓸 수 있는 기능임에도</a:t>
            </a:r>
            <a:r>
              <a:rPr lang="en-US" altLang="ko-KR" sz="1400" dirty="0"/>
              <a:t>, </a:t>
            </a:r>
            <a:r>
              <a:rPr lang="ko-KR" altLang="en-US" sz="1400" dirty="0"/>
              <a:t>안하고 그냥 넘어가는 경우가 종종 있습니다</a:t>
            </a:r>
            <a:r>
              <a:rPr lang="en-US" altLang="ko-KR" sz="1400" dirty="0"/>
              <a:t>. PPT </a:t>
            </a:r>
            <a:r>
              <a:rPr lang="ko-KR" altLang="en-US" sz="1400" dirty="0"/>
              <a:t>단계에서 </a:t>
            </a:r>
            <a:r>
              <a:rPr lang="ko-KR" altLang="en-US" sz="1400" dirty="0" err="1"/>
              <a:t>각인시키기는</a:t>
            </a:r>
            <a:r>
              <a:rPr lang="ko-KR" altLang="en-US" sz="1400" dirty="0"/>
              <a:t> 어렵고</a:t>
            </a:r>
            <a:r>
              <a:rPr lang="en-US" altLang="ko-KR" sz="1400" dirty="0"/>
              <a:t>, </a:t>
            </a:r>
            <a:r>
              <a:rPr lang="ko-KR" altLang="en-US" sz="1400" dirty="0"/>
              <a:t>게임에서 주지시켜 주셔야 합니다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3290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'</a:t>
            </a:r>
            <a:r>
              <a:rPr lang="ko-KR" altLang="en-US" sz="1400" dirty="0"/>
              <a:t>휴식</a:t>
            </a:r>
            <a:r>
              <a:rPr lang="en-US" altLang="ko-KR" sz="1400" dirty="0"/>
              <a:t>'</a:t>
            </a:r>
            <a:r>
              <a:rPr lang="ko-KR" altLang="en-US" sz="1400" dirty="0"/>
              <a:t>은 일종의 패스라고 보시면 됩니다</a:t>
            </a:r>
            <a:r>
              <a:rPr lang="en-US" altLang="ko-KR" sz="1400" dirty="0"/>
              <a:t>. </a:t>
            </a:r>
            <a:r>
              <a:rPr lang="ko-KR" altLang="en-US" sz="1400" dirty="0"/>
              <a:t>이번 라운드에서는 더 이상 </a:t>
            </a:r>
            <a:r>
              <a:rPr lang="ko-KR" altLang="en-US" sz="1400" dirty="0" err="1"/>
              <a:t>안한다는</a:t>
            </a:r>
            <a:r>
              <a:rPr lang="ko-KR" altLang="en-US" sz="1400" dirty="0"/>
              <a:t> 뜻이죠</a:t>
            </a:r>
            <a:r>
              <a:rPr lang="en-US" altLang="ko-KR" sz="1400" dirty="0"/>
              <a:t>.  </a:t>
            </a:r>
            <a:r>
              <a:rPr lang="ko-KR" altLang="en-US" sz="1400" dirty="0"/>
              <a:t>하지만 할 수 </a:t>
            </a:r>
            <a:r>
              <a:rPr lang="ko-KR" altLang="en-US" sz="1400" dirty="0" err="1"/>
              <a:t>있을때</a:t>
            </a:r>
            <a:r>
              <a:rPr lang="ko-KR" altLang="en-US" sz="1400" dirty="0"/>
              <a:t> 까지 최대한 카드는 </a:t>
            </a:r>
            <a:r>
              <a:rPr lang="ko-KR" altLang="en-US" sz="1400" dirty="0" err="1"/>
              <a:t>쓰시는게</a:t>
            </a:r>
            <a:r>
              <a:rPr lang="ko-KR" altLang="en-US" sz="1400" dirty="0"/>
              <a:t> 좋고요</a:t>
            </a:r>
            <a:r>
              <a:rPr lang="en-US" altLang="ko-KR" sz="1400" dirty="0"/>
              <a:t>... </a:t>
            </a:r>
            <a:r>
              <a:rPr lang="ko-KR" altLang="en-US" sz="1400" dirty="0"/>
              <a:t>휴식하시면서 지원 토큰을 놓으셔야 하는데</a:t>
            </a:r>
            <a:r>
              <a:rPr lang="en-US" altLang="ko-KR" sz="1400" dirty="0"/>
              <a:t>, </a:t>
            </a:r>
            <a:r>
              <a:rPr lang="ko-KR" altLang="en-US" sz="1400" dirty="0"/>
              <a:t>일종의 투표를 하시는 겁니다</a:t>
            </a:r>
            <a:r>
              <a:rPr lang="en-US" altLang="ko-KR" sz="1400" dirty="0"/>
              <a:t>. &gt; </a:t>
            </a:r>
            <a:r>
              <a:rPr lang="ko-KR" altLang="en-US" sz="1400" dirty="0"/>
              <a:t>이런 식의 코멘트 좋습니다</a:t>
            </a:r>
            <a:r>
              <a:rPr lang="en-US" altLang="ko-KR" sz="14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투표한 토큰이 무엇인지 말해서는 안됩니다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4530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4</a:t>
            </a:r>
            <a:r>
              <a:rPr lang="ko-KR" altLang="en-US" sz="1400" dirty="0"/>
              <a:t>번 행동들을 다 끝내고 하는 게 </a:t>
            </a:r>
            <a:r>
              <a:rPr lang="en-US" altLang="ko-KR" sz="1400" dirty="0"/>
              <a:t>5</a:t>
            </a:r>
            <a:r>
              <a:rPr lang="ko-KR" altLang="en-US" sz="1400" dirty="0"/>
              <a:t>번 지원입니다</a:t>
            </a:r>
            <a:r>
              <a:rPr lang="en-US" altLang="ko-KR" sz="1400" dirty="0"/>
              <a:t>. </a:t>
            </a:r>
            <a:r>
              <a:rPr lang="ko-KR" altLang="en-US" sz="1400" dirty="0"/>
              <a:t>이 부분 강조해 주세요</a:t>
            </a:r>
            <a:r>
              <a:rPr lang="en-US" altLang="ko-KR" sz="1400" dirty="0"/>
              <a:t>. 4</a:t>
            </a:r>
            <a:r>
              <a:rPr lang="ko-KR" altLang="en-US" sz="1400" dirty="0"/>
              <a:t>번에서 할 수 있는 행동들을 제각각 한 다음에</a:t>
            </a:r>
            <a:r>
              <a:rPr lang="en-US" altLang="ko-KR" sz="1400" dirty="0"/>
              <a:t>, </a:t>
            </a:r>
            <a:r>
              <a:rPr lang="ko-KR" altLang="en-US" sz="1400" dirty="0"/>
              <a:t>이 </a:t>
            </a:r>
            <a:r>
              <a:rPr lang="en-US" altLang="ko-KR" sz="1400" dirty="0"/>
              <a:t>5</a:t>
            </a:r>
            <a:r>
              <a:rPr lang="ko-KR" altLang="en-US" sz="1400" dirty="0"/>
              <a:t>번 부터는 다같이 </a:t>
            </a:r>
            <a:r>
              <a:rPr lang="ko-KR" altLang="en-US" sz="1400" dirty="0" err="1"/>
              <a:t>하는겁니다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545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지원은 정말 중요하기 때문에</a:t>
            </a:r>
            <a:r>
              <a:rPr lang="en-US" altLang="ko-KR" sz="1400" dirty="0"/>
              <a:t>, </a:t>
            </a:r>
            <a:r>
              <a:rPr lang="ko-KR" altLang="en-US" sz="1400" dirty="0"/>
              <a:t>가급적이면 매 라운드마다 한 사람이 지원을 받도록 </a:t>
            </a:r>
            <a:r>
              <a:rPr lang="ko-KR" altLang="en-US" sz="1400" dirty="0" err="1"/>
              <a:t>하는게</a:t>
            </a:r>
            <a:r>
              <a:rPr lang="ko-KR" altLang="en-US" sz="1400" dirty="0"/>
              <a:t> 중요합니다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따라서 </a:t>
            </a:r>
            <a:r>
              <a:rPr lang="en-US" altLang="ko-KR" sz="1400" dirty="0"/>
              <a:t>"</a:t>
            </a:r>
            <a:r>
              <a:rPr lang="ko-KR" altLang="en-US" sz="1400" dirty="0"/>
              <a:t>결국 위험한 사람이 </a:t>
            </a:r>
            <a:r>
              <a:rPr lang="ko-KR" altLang="en-US" sz="1400" dirty="0" err="1"/>
              <a:t>누군지</a:t>
            </a:r>
            <a:r>
              <a:rPr lang="en-US" altLang="ko-KR" sz="1400" dirty="0"/>
              <a:t>, </a:t>
            </a:r>
            <a:r>
              <a:rPr lang="ko-KR" altLang="en-US" sz="1400" dirty="0"/>
              <a:t>상태가 </a:t>
            </a:r>
            <a:r>
              <a:rPr lang="ko-KR" altLang="en-US" sz="1400" dirty="0" err="1"/>
              <a:t>안좋은</a:t>
            </a:r>
            <a:r>
              <a:rPr lang="ko-KR" altLang="en-US" sz="1400" dirty="0"/>
              <a:t> 분이 </a:t>
            </a:r>
            <a:r>
              <a:rPr lang="ko-KR" altLang="en-US" sz="1400" dirty="0" err="1"/>
              <a:t>누군지를</a:t>
            </a:r>
            <a:r>
              <a:rPr lang="ko-KR" altLang="en-US" sz="1400" dirty="0"/>
              <a:t> 파악해서 투표를 잘 </a:t>
            </a:r>
            <a:r>
              <a:rPr lang="ko-KR" altLang="en-US" sz="1400" dirty="0" err="1"/>
              <a:t>해야겠죠</a:t>
            </a:r>
            <a:r>
              <a:rPr lang="en-US" altLang="ko-KR" sz="1400" dirty="0"/>
              <a:t>?"</a:t>
            </a:r>
            <a:r>
              <a:rPr lang="ko-KR" altLang="en-US" sz="1400" dirty="0"/>
              <a:t>같은 언급을 </a:t>
            </a:r>
            <a:r>
              <a:rPr lang="ko-KR" altLang="en-US" sz="1400" dirty="0" err="1"/>
              <a:t>해주셔야</a:t>
            </a:r>
            <a:r>
              <a:rPr lang="ko-KR" altLang="en-US" sz="1400" dirty="0"/>
              <a:t> 합니다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6129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9592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607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아까 병상 포화가 일어났을 경우 투표 결과만 본 뒤</a:t>
            </a:r>
            <a:r>
              <a:rPr lang="en-US" altLang="ko-KR" sz="1400" dirty="0"/>
              <a:t>, </a:t>
            </a:r>
            <a:r>
              <a:rPr lang="ko-KR" altLang="en-US" sz="1400" dirty="0"/>
              <a:t>곧장 여기로 오는 겁니다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9385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손에 카드를 많이 남겨놓은 그룹은 여기서 </a:t>
            </a:r>
            <a:r>
              <a:rPr lang="ko-KR" altLang="en-US" sz="1400" dirty="0" err="1"/>
              <a:t>멘붕이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올겁니다</a:t>
            </a:r>
            <a:r>
              <a:rPr lang="en-US" altLang="ko-KR" sz="1400" dirty="0"/>
              <a:t>. </a:t>
            </a:r>
            <a:r>
              <a:rPr lang="ko-KR" altLang="en-US" sz="1400" dirty="0"/>
              <a:t>이때 다시 한 번 카드를 지나치게 많이 받는 것에 대한 경고를 해주세요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61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게임 자체의 난이도가 있기에</a:t>
            </a:r>
            <a:r>
              <a:rPr lang="en-US" altLang="ko-KR" sz="1400" dirty="0"/>
              <a:t>, </a:t>
            </a:r>
            <a:r>
              <a:rPr lang="ko-KR" altLang="en-US" sz="1400" dirty="0"/>
              <a:t>확실히 테마와 연결을 지어 설명을 하는 것이 좋습니다</a:t>
            </a:r>
            <a:r>
              <a:rPr lang="en-US" altLang="ko-KR" sz="1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아울러</a:t>
            </a:r>
            <a:r>
              <a:rPr lang="en-US" altLang="ko-KR" sz="1400" dirty="0"/>
              <a:t>, </a:t>
            </a:r>
            <a:r>
              <a:rPr lang="ko-KR" altLang="en-US" sz="1400" dirty="0"/>
              <a:t>게임 설명이 </a:t>
            </a:r>
            <a:r>
              <a:rPr lang="ko-KR" altLang="en-US" sz="1400" dirty="0" err="1"/>
              <a:t>지리할</a:t>
            </a:r>
            <a:r>
              <a:rPr lang="ko-KR" altLang="en-US" sz="1400" dirty="0"/>
              <a:t> 수 있으므로 </a:t>
            </a:r>
            <a:r>
              <a:rPr lang="en-US" altLang="ko-KR" sz="1400" dirty="0"/>
              <a:t>‘</a:t>
            </a:r>
            <a:r>
              <a:rPr lang="ko-KR" altLang="en-US" sz="1400" dirty="0"/>
              <a:t>일단 실전을 해보면 된다</a:t>
            </a:r>
            <a:r>
              <a:rPr lang="en-US" altLang="ko-KR" sz="1400" dirty="0"/>
              <a:t>＇</a:t>
            </a:r>
            <a:r>
              <a:rPr lang="ko-KR" altLang="en-US" sz="1400" dirty="0"/>
              <a:t>고 독려해 주세요</a:t>
            </a:r>
            <a:r>
              <a:rPr lang="en-US" altLang="ko-KR" sz="1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실제로도 </a:t>
            </a:r>
            <a:r>
              <a:rPr lang="ko-KR" altLang="en-US" sz="1400" dirty="0" err="1"/>
              <a:t>잔룰처럼</a:t>
            </a:r>
            <a:r>
              <a:rPr lang="ko-KR" altLang="en-US" sz="1400" dirty="0"/>
              <a:t> 부가적인 내용들은 </a:t>
            </a:r>
            <a:r>
              <a:rPr lang="en-US" altLang="ko-KR" sz="1400" dirty="0"/>
              <a:t>PPT</a:t>
            </a:r>
            <a:r>
              <a:rPr lang="ko-KR" altLang="en-US" sz="1400" dirty="0"/>
              <a:t>에 첨부하지 않았습니다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구두로 설명해 주시거나</a:t>
            </a:r>
            <a:r>
              <a:rPr lang="en-US" altLang="ko-KR" sz="1400" dirty="0"/>
              <a:t>, </a:t>
            </a:r>
            <a:r>
              <a:rPr lang="ko-KR" altLang="en-US" sz="1400" dirty="0"/>
              <a:t>게임 중에 점검해 주세요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337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5336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이 카드가 드러나고</a:t>
            </a:r>
            <a:r>
              <a:rPr lang="en-US" altLang="ko-KR" sz="1400" dirty="0"/>
              <a:t>, </a:t>
            </a:r>
            <a:r>
              <a:rPr lang="ko-KR" altLang="en-US" sz="1400" dirty="0"/>
              <a:t>모든 사람이 손에 카드가 없어야 끝입니다</a:t>
            </a:r>
            <a:r>
              <a:rPr lang="en-US" altLang="ko-KR" sz="1400" dirty="0"/>
              <a:t>. </a:t>
            </a:r>
            <a:r>
              <a:rPr lang="ko-KR" altLang="en-US" sz="1400" dirty="0"/>
              <a:t>카드만 드러나는 것으로는 안된다고 강조해 주세요</a:t>
            </a:r>
            <a:r>
              <a:rPr lang="en-US" altLang="ko-KR" sz="1400" dirty="0"/>
              <a:t>!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9730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패배 조건이 많아서 헷갈릴 수 있습니다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차분히 잘 설명해 주세요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0806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응급 상황 같은 게임의 경우 </a:t>
            </a:r>
            <a:r>
              <a:rPr lang="en-US" altLang="ko-KR" sz="1400" dirty="0"/>
              <a:t>PPT</a:t>
            </a:r>
            <a:r>
              <a:rPr lang="ko-KR" altLang="en-US" sz="1400" dirty="0"/>
              <a:t>로 전달될 </a:t>
            </a:r>
            <a:r>
              <a:rPr lang="ko-KR" altLang="en-US" sz="1400" dirty="0" err="1"/>
              <a:t>수있는</a:t>
            </a:r>
            <a:r>
              <a:rPr lang="ko-KR" altLang="en-US" sz="1400" dirty="0"/>
              <a:t> 규칙의 체감은 반도 안됩니다</a:t>
            </a:r>
            <a:r>
              <a:rPr lang="en-US" altLang="ko-KR" sz="1400" dirty="0"/>
              <a:t>. PT </a:t>
            </a:r>
            <a:r>
              <a:rPr lang="ko-KR" altLang="en-US" sz="1400" dirty="0"/>
              <a:t>설명만으로도 이해들이 안되는 분위기가 생겨도 실제로 해보면 되고</a:t>
            </a:r>
            <a:r>
              <a:rPr lang="en-US" altLang="ko-KR" sz="1400" dirty="0"/>
              <a:t>, </a:t>
            </a:r>
            <a:r>
              <a:rPr lang="ko-KR" altLang="en-US" sz="1400" dirty="0"/>
              <a:t>협력 게임이니 서로 대화들 하시면서 </a:t>
            </a:r>
            <a:r>
              <a:rPr lang="ko-KR" altLang="en-US" sz="1400" dirty="0" err="1"/>
              <a:t>잘해나갈</a:t>
            </a:r>
            <a:r>
              <a:rPr lang="ko-KR" altLang="en-US" sz="1400" dirty="0"/>
              <a:t> 수 있다고 독려해 주세요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9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/>
              <a:t>지원 타일 받을 때 좌우 화살표</a:t>
            </a:r>
            <a:r>
              <a:rPr lang="en-US" altLang="ko-KR" sz="1400" dirty="0"/>
              <a:t> 1</a:t>
            </a:r>
            <a:r>
              <a:rPr lang="ko-KR" altLang="en-US" sz="1400" dirty="0"/>
              <a:t>개씩 </a:t>
            </a:r>
            <a:r>
              <a:rPr lang="en-US" altLang="ko-KR" sz="1400" dirty="0"/>
              <a:t>+ </a:t>
            </a:r>
            <a:r>
              <a:rPr lang="ko-KR" altLang="en-US" sz="1400" dirty="0"/>
              <a:t>무작위 </a:t>
            </a:r>
            <a:r>
              <a:rPr lang="en-US" altLang="ko-KR" sz="1400" dirty="0"/>
              <a:t>1</a:t>
            </a:r>
            <a:r>
              <a:rPr lang="ko-KR" altLang="en-US" sz="1400" dirty="0"/>
              <a:t>개씩도 설명해 주세요</a:t>
            </a:r>
            <a:r>
              <a:rPr lang="en-US" altLang="ko-KR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/>
              <a:t>진행자의 재량에 따라 세팅 정도는 다 같이 하는 것도 좋습니다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19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022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‘</a:t>
            </a:r>
            <a:r>
              <a:rPr lang="ko-KR" altLang="en-US" sz="1400" dirty="0" err="1"/>
              <a:t>의국장</a:t>
            </a:r>
            <a:r>
              <a:rPr lang="en-US" altLang="ko-KR" sz="1400" dirty="0"/>
              <a:t>’</a:t>
            </a:r>
            <a:r>
              <a:rPr lang="ko-KR" altLang="en-US" sz="1400" dirty="0"/>
              <a:t>이라는 호칭만 남기시는 것 보다 </a:t>
            </a:r>
            <a:r>
              <a:rPr lang="en-US" altLang="ko-KR" sz="1400" dirty="0"/>
              <a:t>‘</a:t>
            </a:r>
            <a:r>
              <a:rPr lang="ko-KR" altLang="en-US" sz="1400" dirty="0"/>
              <a:t>사실상 이번 라운드의 선이고 리더가 됩니다</a:t>
            </a:r>
            <a:r>
              <a:rPr lang="en-US" altLang="ko-KR" sz="1400" dirty="0"/>
              <a:t>’</a:t>
            </a:r>
            <a:r>
              <a:rPr lang="ko-KR" altLang="en-US" sz="1400" dirty="0"/>
              <a:t>라는 게임 역할도 함께 언급해주시면 좋습니다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74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/>
              <a:t>감염 카드 종류 설명은 다음으로 이어집니다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508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이 중에서 </a:t>
            </a:r>
            <a:r>
              <a:rPr lang="en-US" altLang="ko-KR" sz="1400" dirty="0"/>
              <a:t>“</a:t>
            </a:r>
            <a:r>
              <a:rPr lang="ko-KR" altLang="en-US" sz="1400" dirty="0"/>
              <a:t>격리</a:t>
            </a:r>
            <a:r>
              <a:rPr lang="en-US" altLang="ko-KR" sz="1400" dirty="0"/>
              <a:t>!”</a:t>
            </a:r>
            <a:r>
              <a:rPr lang="ko-KR" altLang="en-US" sz="1400" dirty="0"/>
              <a:t>가 제일 복잡한 개념인데</a:t>
            </a:r>
            <a:r>
              <a:rPr lang="en-US" altLang="ko-KR" sz="1400" dirty="0"/>
              <a:t>, </a:t>
            </a:r>
            <a:r>
              <a:rPr lang="ko-KR" altLang="en-US" sz="1400" dirty="0"/>
              <a:t>일단 </a:t>
            </a:r>
            <a:r>
              <a:rPr lang="en-US" altLang="ko-KR" sz="1400" dirty="0"/>
              <a:t>PPT</a:t>
            </a:r>
            <a:r>
              <a:rPr lang="ko-KR" altLang="en-US" sz="1400" dirty="0"/>
              <a:t>에 읽는 것만 언급해 주시고 실전으로 겪게 </a:t>
            </a:r>
            <a:r>
              <a:rPr lang="ko-KR" altLang="en-US" sz="1400" dirty="0" err="1"/>
              <a:t>해보시는게</a:t>
            </a:r>
            <a:r>
              <a:rPr lang="ko-KR" altLang="en-US" sz="1400" dirty="0"/>
              <a:t> 낫습니다</a:t>
            </a:r>
            <a:r>
              <a:rPr lang="en-US" altLang="ko-KR" sz="14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사실 승리하기 어려운 협력 게임이라서 높은 확률로 처음에 실패할 가능성이 높습니다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하지만 그런 상황이 생겨야 더 도전의식도 고취되게 마련입니다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189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2</a:t>
            </a:r>
            <a:r>
              <a:rPr lang="ko-KR" altLang="en-US" sz="1400" dirty="0"/>
              <a:t>번은 결국 개념적으로 </a:t>
            </a:r>
            <a:r>
              <a:rPr lang="en-US" altLang="ko-KR" sz="1400" dirty="0"/>
              <a:t>‘</a:t>
            </a:r>
            <a:r>
              <a:rPr lang="ko-KR" altLang="en-US" sz="1400" dirty="0"/>
              <a:t>선</a:t>
            </a:r>
            <a:r>
              <a:rPr lang="en-US" altLang="ko-KR" sz="1400" dirty="0"/>
              <a:t>’</a:t>
            </a:r>
            <a:r>
              <a:rPr lang="ko-KR" altLang="en-US" sz="1400" dirty="0"/>
              <a:t>이 넘어가는 건데</a:t>
            </a:r>
            <a:r>
              <a:rPr lang="en-US" altLang="ko-KR" sz="1400" dirty="0"/>
              <a:t>, </a:t>
            </a:r>
            <a:r>
              <a:rPr lang="ko-KR" altLang="en-US" sz="1400" dirty="0"/>
              <a:t>첫 게임에서는 당연히 첫 라운드에서는 안 해도 됩니다</a:t>
            </a:r>
            <a:r>
              <a:rPr lang="en-US" altLang="ko-KR" sz="1400" dirty="0"/>
              <a:t>.</a:t>
            </a:r>
            <a:endParaRPr lang="ko-KR" alt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3</a:t>
            </a:r>
            <a:r>
              <a:rPr lang="ko-KR" altLang="en-US" sz="1400" dirty="0"/>
              <a:t>번에서 나눠 받아야 하는 최소 장수</a:t>
            </a:r>
            <a:r>
              <a:rPr lang="en-US" altLang="ko-KR" sz="1400" dirty="0"/>
              <a:t>(4</a:t>
            </a:r>
            <a:r>
              <a:rPr lang="ko-KR" altLang="en-US" sz="1400" dirty="0"/>
              <a:t>장</a:t>
            </a:r>
            <a:r>
              <a:rPr lang="en-US" altLang="ko-KR" sz="1400" dirty="0"/>
              <a:t>)</a:t>
            </a:r>
            <a:r>
              <a:rPr lang="ko-KR" altLang="en-US" sz="1400" dirty="0"/>
              <a:t>과 첫 라운드에 </a:t>
            </a:r>
            <a:r>
              <a:rPr lang="en-US" altLang="ko-KR" sz="1400" dirty="0"/>
              <a:t>12</a:t>
            </a:r>
            <a:r>
              <a:rPr lang="ko-KR" altLang="en-US" sz="1400" dirty="0"/>
              <a:t>장을 받는 것은 살짝 언급해 주세요</a:t>
            </a:r>
            <a:r>
              <a:rPr lang="en-US" altLang="ko-KR" sz="1400" dirty="0"/>
              <a:t>. ‘</a:t>
            </a:r>
            <a:r>
              <a:rPr lang="ko-KR" altLang="en-US" sz="1400" dirty="0"/>
              <a:t>너무 많이 받으면 힘들어집니다</a:t>
            </a:r>
            <a:r>
              <a:rPr lang="en-US" altLang="ko-KR" sz="1400" dirty="0"/>
              <a:t>’</a:t>
            </a:r>
            <a:r>
              <a:rPr lang="ko-KR" altLang="en-US" sz="1400" dirty="0"/>
              <a:t>라고 언급해 주시는 것이 좋습니다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왜냐면 실제로도 많이 힘들어지고</a:t>
            </a:r>
            <a:r>
              <a:rPr lang="en-US" altLang="ko-KR" sz="1400" dirty="0"/>
              <a:t>, </a:t>
            </a:r>
            <a:r>
              <a:rPr lang="ko-KR" altLang="en-US" sz="1400" dirty="0"/>
              <a:t>초보들의 경우 첫 게임에서 멋모르고 너무 카드를 많이 받아서 허무하게 지는 경우가 종종 있기 때문입니다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15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병상 카드를 내려놨을 때 일어나는 아이콘 효과 설명은 </a:t>
            </a:r>
            <a:r>
              <a:rPr lang="en-US" altLang="ko-KR" sz="1400" dirty="0"/>
              <a:t>PPT</a:t>
            </a:r>
            <a:r>
              <a:rPr lang="ko-KR" altLang="en-US" sz="1400" dirty="0"/>
              <a:t>에 없습니다</a:t>
            </a:r>
            <a:r>
              <a:rPr lang="en-US" altLang="ko-KR" sz="1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번아웃은 </a:t>
            </a:r>
            <a:r>
              <a:rPr lang="en-US" altLang="ko-KR" sz="1400" dirty="0"/>
              <a:t>PPT</a:t>
            </a:r>
            <a:r>
              <a:rPr lang="ko-KR" altLang="en-US" sz="1400" dirty="0"/>
              <a:t>에서 미리 설명하시지 </a:t>
            </a:r>
            <a:r>
              <a:rPr lang="ko-KR" altLang="en-US" sz="1400" dirty="0" err="1"/>
              <a:t>않는게</a:t>
            </a:r>
            <a:r>
              <a:rPr lang="ko-KR" altLang="en-US" sz="1400" dirty="0"/>
              <a:t> 좋습니다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그냥 </a:t>
            </a:r>
            <a:r>
              <a:rPr lang="ko-KR" altLang="en-US" sz="1400" dirty="0" err="1"/>
              <a:t>안좋은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카드라고만</a:t>
            </a:r>
            <a:r>
              <a:rPr lang="ko-KR" altLang="en-US" sz="1400" dirty="0"/>
              <a:t> 해주세요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7CE3A-A034-41F7-9EA9-BB38368B13F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325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655591-C380-96A3-BE71-9147EEE35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2CC73D0-B541-94A2-A1C9-AE57B4572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682EA4-98F9-456D-E24F-532FD620C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6F133A0-AAAE-FBF7-75D7-5A87C94E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77365AB-D7D6-65C1-4C5A-62E6FCE5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05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82F18D-6AD0-8F4E-72AD-B225DCC8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8A19518-3BCD-664D-03F5-6747AE10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9AE75F-145A-8E23-7DC4-7F5826C1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16C432E-4154-B85F-B7EF-D9A89F61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D88645-3E72-7ACB-9C3A-3AC745C7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3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C7F7768-5BE1-12C7-ADEE-D409CA51C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CD7E03E-A2A4-8C78-9F9E-694CC13AA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8CCFBF-8C40-ADF6-53A4-118E4D5C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8C00AE-1407-D8EB-8776-9E6DD32E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9AA928-8AEB-9D1D-2E88-7001B48B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39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141735-7BE3-DEA1-A3F8-B9BC349B9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454D21-B216-9C11-D83A-1DD6C82ED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D7AB6F-5FC5-C78B-50A1-2B757263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809078E-1E6F-3047-6A0D-F05A0FA2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2D8808-F22E-8184-E8A1-D84B932B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379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AB39A3-A6C8-A0D1-5942-183D521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3C45A7-3680-A93A-965A-9F342FE82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9A245E-A30E-4BB9-EB34-C4CAB7209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702CDC6-F2C1-A849-A857-7B8B9CA2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F4EE9D-B670-1E67-7211-88C8BB03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584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F4A729-132A-E6D5-11C2-DA3787B0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6AEA12-4023-D3AC-AE53-931092A21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2685AF1-6608-1C82-9A80-07D16D303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A04A257-989D-F761-F365-AE9A7A5C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BB9A17-EF2E-3D49-1E2C-611F9DC8F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B0863D-6FD9-D889-0D67-D43BB0C4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82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0293D6-8A9E-F4F4-E641-C2A719DC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3967C8-FEC8-59DB-3771-E2D134C84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970A930-B458-E0DB-3BAF-7B3CC7022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73B1745-2CCA-4BD1-B979-5188B09FB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E60D727-897E-1B7C-14B4-49144C01E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DA842C5-0548-1F49-9BD6-D44EBAEB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3B9CCBA-CA43-901C-5354-2C0F253C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9F99B9D-FFED-320B-3818-E8FC25C7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44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0ECB47-1C94-F59A-F916-6852F5871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009E6E-A499-38D8-4C86-A72818BB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53D403C-59F9-2A84-BD5F-3027FBF9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7357AB9-EF41-3EFE-5436-01821CCE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30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8A27837-C81D-7D9F-2DC6-DF31A940F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8626DB0-4BE5-4ADB-DFE7-4F9E76CC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C030C1-B6E3-FAB5-CF5F-001C6A4A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06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7A0532-0B3C-1721-4787-EB39A9E3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875A1E-EDD4-F328-A348-8EA5E686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AD74C85-1160-88ED-C59D-E9AFDF68E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A5A5FF6-119F-6755-4D78-238D67B5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A6B1A3-C048-AEDE-C2C1-20CAF37F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199A6D-2AC5-CF50-DDA0-E8DA7877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43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511EC9-674B-673D-A2DF-98B06296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DFE9AC-40A6-C32D-27BF-450683F77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9CB8579-CB4E-FA9D-CBC1-61E5AA0BC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E54646-2E7B-F5D1-D1FB-185320FD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F4E677C-F53E-578F-8AEA-FE2EDEF7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3DCCB41-96B1-9E35-FB81-822FE4A2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FC1BAE6-9810-D50A-075B-284DCE23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960B21-06C1-BA27-AF5C-FCAC7D8CE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EFED2E-7430-9BF9-1BA1-96B6F0E5E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FF1A-48C2-4E94-9C44-A7568B265A2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64E204-4554-8496-F9B3-D15D7B0A7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FCAE23-A39D-A14B-1211-AB77C3960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FD6C2-10F7-4AE6-BF33-7F025619E636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6055252-306A-3773-7BC6-A2F20D5EE9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15778" y="0"/>
            <a:ext cx="1641202" cy="6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달력이(가) 표시된 사진&#10;&#10;자동 생성된 설명">
            <a:extLst>
              <a:ext uri="{FF2B5EF4-FFF2-40B4-BE49-F238E27FC236}">
                <a16:creationId xmlns:a16="http://schemas.microsoft.com/office/drawing/2014/main" id="{59371CD5-2526-572E-7562-B3D7DF27E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40" y="0"/>
            <a:ext cx="6858000" cy="6858000"/>
          </a:xfrm>
          <a:prstGeom prst="rect">
            <a:avLst/>
          </a:prstGeom>
        </p:spPr>
      </p:pic>
      <p:pic>
        <p:nvPicPr>
          <p:cNvPr id="7" name="그림 6" descr="텍스트, 접시, 테이블웨어, 식기이(가) 표시된 사진&#10;&#10;자동 생성된 설명">
            <a:extLst>
              <a:ext uri="{FF2B5EF4-FFF2-40B4-BE49-F238E27FC236}">
                <a16:creationId xmlns:a16="http://schemas.microsoft.com/office/drawing/2014/main" id="{61AAEC54-2C27-113D-ED5F-9992834723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94" y="1718377"/>
            <a:ext cx="5484407" cy="171062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E01DB8F-5BAD-5A4A-8C59-84D091CCB7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74" y="3920837"/>
            <a:ext cx="7874189" cy="1322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AC5411-636B-6FB3-BC29-79E37AAB37BA}"/>
              </a:ext>
            </a:extLst>
          </p:cNvPr>
          <p:cNvSpPr txBox="1"/>
          <p:nvPr/>
        </p:nvSpPr>
        <p:spPr>
          <a:xfrm>
            <a:off x="6773422" y="430572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2-5 </a:t>
            </a:r>
            <a:r>
              <a:rPr lang="ko-KR" altLang="en-US" dirty="0"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343AB-A41F-3DC5-13DA-D28689EC5BBA}"/>
              </a:ext>
            </a:extLst>
          </p:cNvPr>
          <p:cNvSpPr txBox="1"/>
          <p:nvPr/>
        </p:nvSpPr>
        <p:spPr>
          <a:xfrm>
            <a:off x="8746897" y="4305729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14</a:t>
            </a:r>
            <a:r>
              <a:rPr lang="ko-KR" altLang="en-US" sz="1300" dirty="0"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세 이상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E7D81-B436-D37F-5CD8-AEA8D1DBA263}"/>
              </a:ext>
            </a:extLst>
          </p:cNvPr>
          <p:cNvSpPr txBox="1"/>
          <p:nvPr/>
        </p:nvSpPr>
        <p:spPr>
          <a:xfrm>
            <a:off x="10684553" y="431443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30</a:t>
            </a:r>
            <a:r>
              <a:rPr lang="ko-KR" altLang="en-US" dirty="0"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분</a:t>
            </a:r>
          </a:p>
        </p:txBody>
      </p:sp>
    </p:spTree>
    <p:extLst>
      <p:ext uri="{BB962C8B-B14F-4D97-AF65-F5344CB8AC3E}">
        <p14:creationId xmlns:p14="http://schemas.microsoft.com/office/powerpoint/2010/main" val="3536246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570614" y="1162782"/>
            <a:ext cx="10742428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ko-KR" sz="2400" dirty="0">
                <a:solidFill>
                  <a:srgbClr val="FF0000"/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※ </a:t>
            </a:r>
            <a:r>
              <a:rPr lang="ko-KR" altLang="en-US" sz="2400" dirty="0">
                <a:solidFill>
                  <a:srgbClr val="FF0000"/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 포화가 일어날 수 있습니다</a:t>
            </a:r>
            <a:r>
              <a:rPr lang="en-US" altLang="ko-KR" sz="2400" dirty="0">
                <a:solidFill>
                  <a:srgbClr val="FF0000"/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  <a:p>
            <a:pPr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수용 가능한 병상의 개수는 모두 </a:t>
            </a:r>
            <a:r>
              <a:rPr lang="en-US" altLang="ko-KR" sz="24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7</a:t>
            </a:r>
            <a:r>
              <a:rPr lang="ko-KR" altLang="en-US" sz="24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입니다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병상이 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8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 이상이 되면 즉시 병상 포화가 일어납니다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참가자들은 즉시 행동을 멈추고 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‘7.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퇴원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’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으로 넘어갑니다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81EDE8B1-7423-DCB3-BC7A-49D32B998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1" b="24814"/>
          <a:stretch/>
        </p:blipFill>
        <p:spPr>
          <a:xfrm>
            <a:off x="570614" y="3325969"/>
            <a:ext cx="11050772" cy="3191790"/>
          </a:xfrm>
          <a:prstGeom prst="rect">
            <a:avLst/>
          </a:prstGeom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4B370CAD-36B5-7E7D-FFDB-FE59C65A5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7" r="85058" b="24361"/>
          <a:stretch/>
        </p:blipFill>
        <p:spPr>
          <a:xfrm>
            <a:off x="6848196" y="638506"/>
            <a:ext cx="4305360" cy="2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3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177B6A-77D6-90E4-76F1-D0C3403A7631}"/>
              </a:ext>
            </a:extLst>
          </p:cNvPr>
          <p:cNvSpPr txBox="1"/>
          <p:nvPr/>
        </p:nvSpPr>
        <p:spPr>
          <a:xfrm>
            <a:off x="560814" y="1068193"/>
            <a:ext cx="2164375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4. 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참가자 행동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825795" y="1635334"/>
            <a:ext cx="1074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b) </a:t>
            </a:r>
            <a:r>
              <a:rPr lang="ko-KR" altLang="en-US" sz="22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전문 능력 사용</a:t>
            </a:r>
            <a:endParaRPr lang="en-US" altLang="ko-KR" sz="2200" dirty="0">
              <a:highlight>
                <a:srgbClr val="FFFF00"/>
              </a:highlight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 카드 중 부작용 아이콘이 있는 카드에 대응되는 자신의 전문 능력을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사용하여 병상 카드를 제거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사용 후 뒤집기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)</a:t>
            </a:r>
          </a:p>
        </p:txBody>
      </p:sp>
      <p:pic>
        <p:nvPicPr>
          <p:cNvPr id="3" name="그림 2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433FD969-1CA7-CA48-5593-201E0C21C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b="26682"/>
          <a:stretch/>
        </p:blipFill>
        <p:spPr>
          <a:xfrm>
            <a:off x="2667000" y="2958772"/>
            <a:ext cx="6858000" cy="33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9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960314" y="2102130"/>
            <a:ext cx="10742428" cy="178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c) </a:t>
            </a:r>
            <a:r>
              <a:rPr lang="ko-KR" altLang="en-US" sz="26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검사</a:t>
            </a: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</a:t>
            </a: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의국장만 가능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)</a:t>
            </a:r>
          </a:p>
          <a:p>
            <a:pPr>
              <a:lnSpc>
                <a:spcPts val="34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주일에 한 번만 사용할 수 있습니다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34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의국장은 근무 중인 의료진 중 아무나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본인 포함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)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명의 감염카드 더미 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4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맨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위 카드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장을 버릴 수 있습니다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5" name="그림 4" descr="텍스트, 다크이(가) 표시된 사진&#10;&#10;자동 생성된 설명">
            <a:extLst>
              <a:ext uri="{FF2B5EF4-FFF2-40B4-BE49-F238E27FC236}">
                <a16:creationId xmlns:a16="http://schemas.microsoft.com/office/drawing/2014/main" id="{9F643405-3D47-F485-6717-CDE31170F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4" b="23793"/>
          <a:stretch/>
        </p:blipFill>
        <p:spPr>
          <a:xfrm>
            <a:off x="2516896" y="3370520"/>
            <a:ext cx="6858000" cy="348748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ECBCD84-5903-59FD-BB96-5F0DF99A2A49}"/>
              </a:ext>
            </a:extLst>
          </p:cNvPr>
          <p:cNvSpPr/>
          <p:nvPr/>
        </p:nvSpPr>
        <p:spPr>
          <a:xfrm>
            <a:off x="877843" y="1178456"/>
            <a:ext cx="2306844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</a:t>
            </a:r>
            <a:r>
              <a:rPr lang="en-US" altLang="ko-KR" sz="28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행동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2758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270584A7-9722-3958-C575-827024BED1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223831"/>
              </p:ext>
            </p:extLst>
          </p:nvPr>
        </p:nvGraphicFramePr>
        <p:xfrm>
          <a:off x="4805454" y="1910542"/>
          <a:ext cx="6854390" cy="405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218880" imgH="5447520" progId="">
                  <p:embed/>
                </p:oleObj>
              </mc:Choice>
              <mc:Fallback>
                <p:oleObj r:id="rId3" imgW="9218880" imgH="5447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5454" y="1910542"/>
                        <a:ext cx="6854390" cy="4051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1865802" y="2171799"/>
            <a:ext cx="107424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d) </a:t>
            </a:r>
            <a:r>
              <a:rPr lang="ko-KR" altLang="en-US" sz="26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휴식</a:t>
            </a:r>
            <a:endParaRPr lang="en-US" altLang="ko-KR" sz="26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6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지원 토큰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 선택해서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6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자신의 앞에 비공개로 놓고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6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휴식을 취합니다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ECBCD84-5903-59FD-BB96-5F0DF99A2A49}"/>
              </a:ext>
            </a:extLst>
          </p:cNvPr>
          <p:cNvSpPr/>
          <p:nvPr/>
        </p:nvSpPr>
        <p:spPr>
          <a:xfrm>
            <a:off x="982346" y="1195555"/>
            <a:ext cx="2306844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</a:t>
            </a:r>
            <a:r>
              <a:rPr lang="en-US" altLang="ko-KR" sz="28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행동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1170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1296856" y="2028087"/>
            <a:ext cx="107424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휴식을 한 참가자들이 사용한 지원 토큰을 공개해서 방향에 따라 넘깁니다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36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가장 많은 지원 토큰을 받은 참가자는 다음 혜택을 받습니다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3604C5-732F-7206-2609-BC9612D43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t="24341" r="33862" b="24806"/>
          <a:stretch/>
        </p:blipFill>
        <p:spPr>
          <a:xfrm>
            <a:off x="1359085" y="2998747"/>
            <a:ext cx="3809251" cy="3487481"/>
          </a:xfrm>
          <a:prstGeom prst="rect">
            <a:avLst/>
          </a:prstGeom>
        </p:spPr>
      </p:pic>
      <p:pic>
        <p:nvPicPr>
          <p:cNvPr id="7" name="그림 6" descr="텍스트, 문구용품, 케이스이(가) 표시된 사진&#10;&#10;자동 생성된 설명">
            <a:extLst>
              <a:ext uri="{FF2B5EF4-FFF2-40B4-BE49-F238E27FC236}">
                <a16:creationId xmlns:a16="http://schemas.microsoft.com/office/drawing/2014/main" id="{AF95412A-9A9B-A1DD-B4DC-82D647FE5E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9" y="2793797"/>
            <a:ext cx="4504660" cy="3777492"/>
          </a:xfrm>
          <a:prstGeom prst="rect">
            <a:avLst/>
          </a:prstGeom>
        </p:spPr>
      </p:pic>
      <p:pic>
        <p:nvPicPr>
          <p:cNvPr id="8" name="그림 7" descr="실루엣이(가) 표시된 사진&#10;&#10;자동 생성된 설명">
            <a:extLst>
              <a:ext uri="{FF2B5EF4-FFF2-40B4-BE49-F238E27FC236}">
                <a16:creationId xmlns:a16="http://schemas.microsoft.com/office/drawing/2014/main" id="{3C899928-B4ED-81CA-13BB-E90A526600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2275" y="3378280"/>
            <a:ext cx="1980185" cy="12192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161E4B9-4E28-53D9-21E4-CEB1E8BFD1F3}"/>
              </a:ext>
            </a:extLst>
          </p:cNvPr>
          <p:cNvSpPr/>
          <p:nvPr/>
        </p:nvSpPr>
        <p:spPr>
          <a:xfrm>
            <a:off x="982346" y="1195555"/>
            <a:ext cx="2306844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5.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지원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7921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3447075" y="1573340"/>
            <a:ext cx="740552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가지고 있는 </a:t>
            </a: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번아웃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 혹은 감염 카드를 전부 버립니다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C52800F-2BCA-2226-1F62-5E3219A24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7" b="9875"/>
          <a:stretch/>
        </p:blipFill>
        <p:spPr>
          <a:xfrm>
            <a:off x="920941" y="2202475"/>
            <a:ext cx="7212965" cy="2763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BBECD-BC9C-9D2E-DE66-E2D0DC819AB2}"/>
              </a:ext>
            </a:extLst>
          </p:cNvPr>
          <p:cNvSpPr txBox="1"/>
          <p:nvPr/>
        </p:nvSpPr>
        <p:spPr>
          <a:xfrm>
            <a:off x="724786" y="5030487"/>
            <a:ext cx="1074242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추가로 병상 포화가 일어나지 않았다면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의료진의 전문 능력 사용을 활성화 상태로 놓습니다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,.</a:t>
            </a:r>
          </a:p>
        </p:txBody>
      </p:sp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4D9D2F9C-36D1-E49A-CB6A-185620C8AA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42" y="3333043"/>
            <a:ext cx="4307958" cy="430795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5790F2E-7FEB-433F-F4F6-F89D920A2767}"/>
              </a:ext>
            </a:extLst>
          </p:cNvPr>
          <p:cNvSpPr/>
          <p:nvPr/>
        </p:nvSpPr>
        <p:spPr>
          <a:xfrm>
            <a:off x="982346" y="1195555"/>
            <a:ext cx="2306844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5.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지원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074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2780897" y="1950527"/>
            <a:ext cx="647877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응급 카드 위의 방역 아이콘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개마다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응급 카드 </a:t>
            </a: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덱의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장을 보건 더미로 옮깁니다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4A6A06-6C7F-1F77-C68F-DF487E94F5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65" y="1660654"/>
            <a:ext cx="1857749" cy="146049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C24F601-6E5E-C162-39C4-4D1AB9673A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95" y="2722578"/>
            <a:ext cx="2907798" cy="405994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8BB4E6B-883F-23B7-2DBE-6A7BF0DF85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77" y="2722578"/>
            <a:ext cx="2907798" cy="405994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96B41BE-66BA-E264-7EE4-5F19AB7BFF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59" y="2722578"/>
            <a:ext cx="2907798" cy="4059944"/>
          </a:xfrm>
          <a:prstGeom prst="rect">
            <a:avLst/>
          </a:prstGeom>
        </p:spPr>
      </p:pic>
      <p:pic>
        <p:nvPicPr>
          <p:cNvPr id="20" name="그림 19" descr="실루엣이(가) 표시된 사진&#10;&#10;자동 생성된 설명">
            <a:extLst>
              <a:ext uri="{FF2B5EF4-FFF2-40B4-BE49-F238E27FC236}">
                <a16:creationId xmlns:a16="http://schemas.microsoft.com/office/drawing/2014/main" id="{CCB153F9-4195-3A73-47ED-6DE83FB335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03" y="2390901"/>
            <a:ext cx="3967638" cy="2171647"/>
          </a:xfrm>
          <a:prstGeom prst="rect">
            <a:avLst/>
          </a:prstGeom>
        </p:spPr>
      </p:pic>
      <p:pic>
        <p:nvPicPr>
          <p:cNvPr id="22" name="그림 21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33428C53-D8D3-6716-D34F-DBF6DA48E1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0205">
            <a:off x="1783159" y="2722578"/>
            <a:ext cx="2907798" cy="4059944"/>
          </a:xfrm>
          <a:prstGeom prst="rect">
            <a:avLst/>
          </a:prstGeom>
        </p:spPr>
      </p:pic>
      <p:pic>
        <p:nvPicPr>
          <p:cNvPr id="23" name="그림 22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DBA6BF3D-8438-875A-7AF3-297DEFD350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0205">
            <a:off x="7284687" y="2749910"/>
            <a:ext cx="2907798" cy="4059944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E16031A-45B3-9B09-D6E7-DE08E24C3FCA}"/>
              </a:ext>
            </a:extLst>
          </p:cNvPr>
          <p:cNvSpPr/>
          <p:nvPr/>
        </p:nvSpPr>
        <p:spPr>
          <a:xfrm>
            <a:off x="998865" y="1080308"/>
            <a:ext cx="2306844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6.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방역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120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3644071" y="1562031"/>
            <a:ext cx="79248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병원 공간의 카드들을 처리합니다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5" name="그림 4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834496AB-3BA2-80DA-93D1-A8911CF16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8" y="1723583"/>
            <a:ext cx="9594360" cy="3279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8BC37-989B-0317-B041-A5C70CD0633D}"/>
              </a:ext>
            </a:extLst>
          </p:cNvPr>
          <p:cNvSpPr txBox="1"/>
          <p:nvPr/>
        </p:nvSpPr>
        <p:spPr>
          <a:xfrm>
            <a:off x="1410323" y="5295969"/>
            <a:ext cx="966637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 포화가 일어나지 않았다면 →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병원 공간의 카드들을 제거합니다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8899E05-31E1-9710-3AB4-2258E1EF9DC8}"/>
              </a:ext>
            </a:extLst>
          </p:cNvPr>
          <p:cNvSpPr/>
          <p:nvPr/>
        </p:nvSpPr>
        <p:spPr>
          <a:xfrm>
            <a:off x="937905" y="1099989"/>
            <a:ext cx="2306844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7</a:t>
            </a:r>
            <a:r>
              <a:rPr lang="en-US" altLang="ko-KR" sz="28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퇴원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7486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AC524C16-FE24-1DE8-D38F-4292116FB0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9" y="458071"/>
            <a:ext cx="10501740" cy="5250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8BC37-989B-0317-B041-A5C70CD0633D}"/>
              </a:ext>
            </a:extLst>
          </p:cNvPr>
          <p:cNvSpPr txBox="1"/>
          <p:nvPr/>
        </p:nvSpPr>
        <p:spPr>
          <a:xfrm>
            <a:off x="1515029" y="4373419"/>
            <a:ext cx="966637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 포화가 일어났으면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→ 해당 카드들을 </a:t>
            </a: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응급덱의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카드들과 섞어 놓습니다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99498-0332-9A26-230D-506CF12E6CAB}"/>
              </a:ext>
            </a:extLst>
          </p:cNvPr>
          <p:cNvSpPr txBox="1"/>
          <p:nvPr/>
        </p:nvSpPr>
        <p:spPr>
          <a:xfrm>
            <a:off x="1515029" y="5109675"/>
            <a:ext cx="966637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 포화가 일어났다고 </a:t>
            </a:r>
            <a:r>
              <a:rPr lang="ko-KR" altLang="en-US" sz="22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게임에서 패배하는 것은 아닙니다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 algn="ctr"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하지만 게임이 더 어려워지기 때문에 조심해야 합니다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6F6BEE7-9743-4B31-D501-D2B64DD4FBF5}"/>
              </a:ext>
            </a:extLst>
          </p:cNvPr>
          <p:cNvSpPr/>
          <p:nvPr/>
        </p:nvSpPr>
        <p:spPr>
          <a:xfrm>
            <a:off x="479989" y="1149059"/>
            <a:ext cx="1953341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7</a:t>
            </a:r>
            <a:r>
              <a:rPr lang="en-US" altLang="ko-KR" sz="28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퇴원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099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8BC37-989B-0317-B041-A5C70CD0633D}"/>
              </a:ext>
            </a:extLst>
          </p:cNvPr>
          <p:cNvSpPr txBox="1"/>
          <p:nvPr/>
        </p:nvSpPr>
        <p:spPr>
          <a:xfrm>
            <a:off x="760318" y="2097239"/>
            <a:ext cx="1094227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참가자들의 손에 있는 카드의 장수만큼 </a:t>
            </a: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보건덱에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있는 카드를 응급 </a:t>
            </a: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덱으로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옮깁니다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5" name="그림 4" descr="텍스트, 다크이(가) 표시된 사진&#10;&#10;자동 생성된 설명">
            <a:extLst>
              <a:ext uri="{FF2B5EF4-FFF2-40B4-BE49-F238E27FC236}">
                <a16:creationId xmlns:a16="http://schemas.microsoft.com/office/drawing/2014/main" id="{F5D743B1-EC97-47FF-9E02-B50DF6732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7" b="29567"/>
          <a:stretch/>
        </p:blipFill>
        <p:spPr>
          <a:xfrm>
            <a:off x="-395177" y="2627129"/>
            <a:ext cx="9048308" cy="3660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92B1BE-98E5-2D27-88BF-51FA58589C88}"/>
              </a:ext>
            </a:extLst>
          </p:cNvPr>
          <p:cNvSpPr txBox="1"/>
          <p:nvPr/>
        </p:nvSpPr>
        <p:spPr>
          <a:xfrm>
            <a:off x="7689504" y="3569152"/>
            <a:ext cx="4410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이때 최소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3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장은 옮겨야 하며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</a:t>
            </a:r>
          </a:p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아무리 카드가 많아도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6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 이상 옮기지 않습니다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788C598-CA9D-2795-BD9E-DC8B63EDAA89}"/>
              </a:ext>
            </a:extLst>
          </p:cNvPr>
          <p:cNvSpPr/>
          <p:nvPr/>
        </p:nvSpPr>
        <p:spPr>
          <a:xfrm>
            <a:off x="479989" y="1149059"/>
            <a:ext cx="1953341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8</a:t>
            </a:r>
            <a:r>
              <a:rPr lang="en-US" altLang="ko-KR" sz="28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전염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477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봉투이(가) 표시된 사진&#10;&#10;자동 생성된 설명">
            <a:extLst>
              <a:ext uri="{FF2B5EF4-FFF2-40B4-BE49-F238E27FC236}">
                <a16:creationId xmlns:a16="http://schemas.microsoft.com/office/drawing/2014/main" id="{3D242CAF-8028-002B-565F-D16712F84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0" t="53621" r="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A65F4-D362-34DD-0699-656B9F07DC51}"/>
              </a:ext>
            </a:extLst>
          </p:cNvPr>
          <p:cNvSpPr txBox="1"/>
          <p:nvPr/>
        </p:nvSpPr>
        <p:spPr>
          <a:xfrm>
            <a:off x="673768" y="3256547"/>
            <a:ext cx="6080511" cy="2804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추가 환자요</a:t>
            </a:r>
            <a:r>
              <a:rPr lang="en-US" altLang="ko-KR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??</a:t>
            </a:r>
          </a:p>
          <a:p>
            <a:pPr>
              <a:lnSpc>
                <a:spcPct val="150000"/>
              </a:lnSpc>
            </a:pPr>
            <a:r>
              <a:rPr lang="ko-KR" altLang="en-US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이제 병실 공간이 없어요</a:t>
            </a:r>
            <a:r>
              <a:rPr lang="en-US" altLang="ko-KR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!!!</a:t>
            </a:r>
          </a:p>
          <a:p>
            <a:pPr>
              <a:lnSpc>
                <a:spcPct val="150000"/>
              </a:lnSpc>
            </a:pPr>
            <a:r>
              <a:rPr lang="ko-KR" altLang="en-US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더 많은 방이 필요합니다</a:t>
            </a:r>
            <a:r>
              <a:rPr lang="en-US" altLang="ko-KR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...</a:t>
            </a:r>
          </a:p>
          <a:p>
            <a:pPr>
              <a:lnSpc>
                <a:spcPct val="150000"/>
              </a:lnSpc>
            </a:pPr>
            <a:r>
              <a:rPr lang="ko-KR" altLang="en-US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체육관을 빌리는 한이 </a:t>
            </a:r>
            <a:r>
              <a:rPr lang="ko-KR" altLang="en-US" sz="3000" b="1" dirty="0" err="1">
                <a:latin typeface="나눔명조OTF" panose="02020603020101020101" pitchFamily="18" charset="-127"/>
                <a:ea typeface="나눔명조OTF" panose="02020603020101020101" pitchFamily="18" charset="-127"/>
              </a:rPr>
              <a:t>있더라도요</a:t>
            </a:r>
            <a:r>
              <a:rPr lang="en-US" altLang="ko-KR" sz="3000" b="1" dirty="0">
                <a:latin typeface="나눔명조OTF" panose="02020603020101020101" pitchFamily="18" charset="-127"/>
                <a:ea typeface="나눔명조OTF" panose="02020603020101020101" pitchFamily="18" charset="-127"/>
              </a:rPr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97197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177B6A-77D6-90E4-76F1-D0C3403A7631}"/>
              </a:ext>
            </a:extLst>
          </p:cNvPr>
          <p:cNvSpPr txBox="1"/>
          <p:nvPr/>
        </p:nvSpPr>
        <p:spPr>
          <a:xfrm>
            <a:off x="7245982" y="2388216"/>
            <a:ext cx="38747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여기까지 진행 후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 단계로 돌아가서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새로운 한 주를 진행합니다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3" name="그림 2" descr="텍스트, 사진 액자이(가) 표시된 사진&#10;&#10;자동 생성된 설명">
            <a:extLst>
              <a:ext uri="{FF2B5EF4-FFF2-40B4-BE49-F238E27FC236}">
                <a16:creationId xmlns:a16="http://schemas.microsoft.com/office/drawing/2014/main" id="{E10E4DA2-1350-8A94-4654-5D09DBB59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8"/>
          <a:stretch/>
        </p:blipFill>
        <p:spPr>
          <a:xfrm>
            <a:off x="0" y="170121"/>
            <a:ext cx="7405471" cy="70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25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792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종료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B68A841-86AB-A98E-E264-683CBDF9B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17011" r="17595" b="11057"/>
          <a:stretch/>
        </p:blipFill>
        <p:spPr>
          <a:xfrm rot="16200000">
            <a:off x="4210747" y="1486907"/>
            <a:ext cx="3770507" cy="5538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F119E-4465-A8D6-D731-6E1BAE005344}"/>
              </a:ext>
            </a:extLst>
          </p:cNvPr>
          <p:cNvSpPr txBox="1"/>
          <p:nvPr/>
        </p:nvSpPr>
        <p:spPr>
          <a:xfrm>
            <a:off x="560814" y="1068193"/>
            <a:ext cx="787395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4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승리</a:t>
            </a:r>
            <a:endParaRPr lang="en-US" altLang="ko-KR" sz="2400" dirty="0">
              <a:highlight>
                <a:srgbClr val="FFFF00"/>
              </a:highlight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DFA9E-DE2E-F973-1554-F83CDAF88CAC}"/>
              </a:ext>
            </a:extLst>
          </p:cNvPr>
          <p:cNvSpPr txBox="1"/>
          <p:nvPr/>
        </p:nvSpPr>
        <p:spPr>
          <a:xfrm>
            <a:off x="1806157" y="1033572"/>
            <a:ext cx="1094227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‘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임상 시험 돌입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’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카드가 드러나고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</a:t>
            </a:r>
          </a:p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모든 참가자들의 손에 카드가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장도 없으면 즉시 승리합니다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8460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792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종료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F119E-4465-A8D6-D731-6E1BAE005344}"/>
              </a:ext>
            </a:extLst>
          </p:cNvPr>
          <p:cNvSpPr txBox="1"/>
          <p:nvPr/>
        </p:nvSpPr>
        <p:spPr>
          <a:xfrm>
            <a:off x="560814" y="1068193"/>
            <a:ext cx="787395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4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패배</a:t>
            </a:r>
            <a:endParaRPr lang="en-US" altLang="ko-KR" sz="2400" dirty="0">
              <a:highlight>
                <a:srgbClr val="FFFF00"/>
              </a:highlight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DFA9E-DE2E-F973-1554-F83CDAF88CAC}"/>
              </a:ext>
            </a:extLst>
          </p:cNvPr>
          <p:cNvSpPr txBox="1"/>
          <p:nvPr/>
        </p:nvSpPr>
        <p:spPr>
          <a:xfrm>
            <a:off x="1806157" y="1033572"/>
            <a:ext cx="1094227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buAutoNum type="arabicPeriod"/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보건 유지 더미가 떨어져서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‘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의료 붕괴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’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카드가 보일 경우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지원 단계 종료 후 누군가 </a:t>
            </a: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번아웃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 이상 있을 경우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지원 단계 종료 후 모두의 손에 있는 카드 장수의 총합이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10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장이 넘는 경우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모든 참가자들이 격리되면 게임은 패배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6465477-67C3-D092-7E3B-B7EB1BE36D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0" r="21209" b="34312"/>
          <a:stretch/>
        </p:blipFill>
        <p:spPr>
          <a:xfrm>
            <a:off x="4899443" y="3875498"/>
            <a:ext cx="5403506" cy="19489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1FC3E3B-AA86-0A5E-50C8-49CC270F79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17050"/>
          <a:stretch/>
        </p:blipFill>
        <p:spPr>
          <a:xfrm rot="16200000">
            <a:off x="2647860" y="1227632"/>
            <a:ext cx="3375769" cy="6885507"/>
          </a:xfrm>
          <a:prstGeom prst="rect">
            <a:avLst/>
          </a:prstGeom>
        </p:spPr>
      </p:pic>
      <p:pic>
        <p:nvPicPr>
          <p:cNvPr id="10" name="그림 9" descr="실루엣이(가) 표시된 사진&#10;&#10;자동 생성된 설명">
            <a:extLst>
              <a:ext uri="{FF2B5EF4-FFF2-40B4-BE49-F238E27FC236}">
                <a16:creationId xmlns:a16="http://schemas.microsoft.com/office/drawing/2014/main" id="{08ECCCFE-0848-2441-AD73-210E5089D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2384">
            <a:off x="7450783" y="2732055"/>
            <a:ext cx="1959868" cy="1219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AE3818-ABE0-47D9-9EBD-B608591B5503}"/>
              </a:ext>
            </a:extLst>
          </p:cNvPr>
          <p:cNvSpPr txBox="1"/>
          <p:nvPr/>
        </p:nvSpPr>
        <p:spPr>
          <a:xfrm>
            <a:off x="9238946" y="2674946"/>
            <a:ext cx="18348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번아웃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 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5185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4DFA9E-DE2E-F973-1554-F83CDAF88CAC}"/>
              </a:ext>
            </a:extLst>
          </p:cNvPr>
          <p:cNvSpPr txBox="1"/>
          <p:nvPr/>
        </p:nvSpPr>
        <p:spPr>
          <a:xfrm>
            <a:off x="624860" y="5273048"/>
            <a:ext cx="10942279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비상 사태</a:t>
            </a: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</a:t>
            </a: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격리</a:t>
            </a: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그리고 </a:t>
            </a:r>
            <a:r>
              <a:rPr lang="ko-KR" altLang="en-US" sz="30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번아웃</a:t>
            </a: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... </a:t>
            </a: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끝없는 위협 가운데서</a:t>
            </a:r>
            <a:endParaRPr lang="en-US" altLang="ko-KR" sz="30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서로의 자원과 연대만이 이를 승리로 이끌 수 있습니다</a:t>
            </a: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F9B4553A-CBF7-A23C-DDD0-9BE4F3DB7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3"/>
          <a:stretch/>
        </p:blipFill>
        <p:spPr>
          <a:xfrm>
            <a:off x="1031585" y="446567"/>
            <a:ext cx="9597201" cy="46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792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준비</a:t>
            </a:r>
          </a:p>
        </p:txBody>
      </p:sp>
      <p:pic>
        <p:nvPicPr>
          <p:cNvPr id="8" name="그림 7" descr="텍스트, 다크이(가) 표시된 사진&#10;&#10;자동 생성된 설명">
            <a:extLst>
              <a:ext uri="{FF2B5EF4-FFF2-40B4-BE49-F238E27FC236}">
                <a16:creationId xmlns:a16="http://schemas.microsoft.com/office/drawing/2014/main" id="{179E4B2F-56CB-7792-2F3B-BC121C008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t="61395" r="65105" b="12248"/>
          <a:stretch/>
        </p:blipFill>
        <p:spPr>
          <a:xfrm>
            <a:off x="5454503" y="1892549"/>
            <a:ext cx="6464729" cy="46176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2BFE4-A9CC-954B-A717-D002822628D3}"/>
              </a:ext>
            </a:extLst>
          </p:cNvPr>
          <p:cNvSpPr txBox="1"/>
          <p:nvPr/>
        </p:nvSpPr>
        <p:spPr>
          <a:xfrm>
            <a:off x="722068" y="1155012"/>
            <a:ext cx="6436377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4000"/>
              </a:lnSpc>
              <a:buAutoNum type="arabicPeriod"/>
            </a:pP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각 참가자는 의료진 카드 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장을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40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 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선택하고 지원 타일 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3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 받습니다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3603B34B-9D6F-7965-9634-957A20AD1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9" t="17968" r="28739" b="20847"/>
          <a:stretch/>
        </p:blipFill>
        <p:spPr>
          <a:xfrm>
            <a:off x="1392459" y="3483895"/>
            <a:ext cx="2243470" cy="2142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8E7383-C6E5-C473-38C2-979CF4923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23995" r="32523" b="23835"/>
          <a:stretch/>
        </p:blipFill>
        <p:spPr>
          <a:xfrm>
            <a:off x="2702217" y="3226768"/>
            <a:ext cx="2032505" cy="17791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9966BE-83DA-EFD4-1B3D-9514ACC5F138}"/>
              </a:ext>
            </a:extLst>
          </p:cNvPr>
          <p:cNvSpPr txBox="1"/>
          <p:nvPr/>
        </p:nvSpPr>
        <p:spPr>
          <a:xfrm>
            <a:off x="8122349" y="5626402"/>
            <a:ext cx="1648208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의료진 카드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573BBF-46F5-5475-44FC-2CBC396FFDAA}"/>
              </a:ext>
            </a:extLst>
          </p:cNvPr>
          <p:cNvSpPr txBox="1"/>
          <p:nvPr/>
        </p:nvSpPr>
        <p:spPr>
          <a:xfrm>
            <a:off x="2514194" y="5375051"/>
            <a:ext cx="128753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지원타일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pic>
        <p:nvPicPr>
          <p:cNvPr id="19" name="그림 18" descr="실루엣이(가) 표시된 사진&#10;&#10;자동 생성된 설명">
            <a:extLst>
              <a:ext uri="{FF2B5EF4-FFF2-40B4-BE49-F238E27FC236}">
                <a16:creationId xmlns:a16="http://schemas.microsoft.com/office/drawing/2014/main" id="{9B7B0A84-5020-5668-BC26-0722E18170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3619" y="3226768"/>
            <a:ext cx="1701768" cy="121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792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준비</a:t>
            </a:r>
          </a:p>
        </p:txBody>
      </p:sp>
      <p:pic>
        <p:nvPicPr>
          <p:cNvPr id="11" name="그림 10" descr="텍스트, 다크이(가) 표시된 사진&#10;&#10;자동 생성된 설명">
            <a:extLst>
              <a:ext uri="{FF2B5EF4-FFF2-40B4-BE49-F238E27FC236}">
                <a16:creationId xmlns:a16="http://schemas.microsoft.com/office/drawing/2014/main" id="{FF322AC9-1365-A637-FDC5-7E5E61FA76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6" t="38760" b="39845"/>
          <a:stretch/>
        </p:blipFill>
        <p:spPr>
          <a:xfrm>
            <a:off x="2489432" y="3585549"/>
            <a:ext cx="7651898" cy="273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EAF52E-F6D4-706C-B7D0-F3D451978BB3}"/>
              </a:ext>
            </a:extLst>
          </p:cNvPr>
          <p:cNvSpPr txBox="1"/>
          <p:nvPr/>
        </p:nvSpPr>
        <p:spPr>
          <a:xfrm>
            <a:off x="535172" y="981915"/>
            <a:ext cx="8961107" cy="2144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4000"/>
              </a:lnSpc>
              <a:buAutoNum type="arabicPeriod" startAt="2"/>
            </a:pP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응급 카드 중 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27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장을 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‘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임상 시험 돌입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’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 위에 놓고</a:t>
            </a:r>
            <a:b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</a:br>
            <a:r>
              <a:rPr lang="ko-KR" altLang="en-US" sz="28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응급 </a:t>
            </a:r>
            <a:r>
              <a:rPr lang="ko-KR" altLang="en-US" sz="2800" dirty="0" err="1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덱</a:t>
            </a:r>
            <a:r>
              <a:rPr lang="ko-KR" altLang="en-US" sz="28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이라고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합니다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40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 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남은 카드들은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‘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의료 붕괴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’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 위에 놓고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40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  </a:t>
            </a:r>
            <a:r>
              <a:rPr lang="ko-KR" altLang="en-US" sz="28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보건 더미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라고 합니다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5" name="그림 4" descr="실루엣이(가) 표시된 사진&#10;&#10;자동 생성된 설명">
            <a:extLst>
              <a:ext uri="{FF2B5EF4-FFF2-40B4-BE49-F238E27FC236}">
                <a16:creationId xmlns:a16="http://schemas.microsoft.com/office/drawing/2014/main" id="{34972115-9BA6-2917-F3A0-53ED2B53DC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4" y="3701030"/>
            <a:ext cx="1959868" cy="1219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1DD74C-4132-9F3B-CB4B-E148C3184CEC}"/>
              </a:ext>
            </a:extLst>
          </p:cNvPr>
          <p:cNvSpPr txBox="1"/>
          <p:nvPr/>
        </p:nvSpPr>
        <p:spPr>
          <a:xfrm>
            <a:off x="910370" y="4379290"/>
            <a:ext cx="10166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응급 </a:t>
            </a:r>
            <a:r>
              <a:rPr lang="ko-KR" altLang="en-US" sz="20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덱</a:t>
            </a:r>
            <a:endParaRPr lang="en-US" altLang="ko-KR" sz="20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F92BA-02D0-FCFF-BF1B-EC2F5D6E127E}"/>
              </a:ext>
            </a:extLst>
          </p:cNvPr>
          <p:cNvSpPr txBox="1"/>
          <p:nvPr/>
        </p:nvSpPr>
        <p:spPr>
          <a:xfrm>
            <a:off x="9785163" y="4037881"/>
            <a:ext cx="12682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보건 더미</a:t>
            </a:r>
            <a:endParaRPr lang="en-US" altLang="ko-KR" sz="20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pic>
        <p:nvPicPr>
          <p:cNvPr id="7" name="그림 6" descr="실루엣이(가) 표시된 사진&#10;&#10;자동 생성된 설명">
            <a:extLst>
              <a:ext uri="{FF2B5EF4-FFF2-40B4-BE49-F238E27FC236}">
                <a16:creationId xmlns:a16="http://schemas.microsoft.com/office/drawing/2014/main" id="{1B90F70C-6A65-0A88-E1D8-57F24BD9F3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9562" y="3398615"/>
            <a:ext cx="1701768" cy="1219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886797-980B-B190-871D-16962AA2CDF3}"/>
              </a:ext>
            </a:extLst>
          </p:cNvPr>
          <p:cNvSpPr txBox="1"/>
          <p:nvPr/>
        </p:nvSpPr>
        <p:spPr>
          <a:xfrm>
            <a:off x="5281437" y="3485442"/>
            <a:ext cx="10166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 </a:t>
            </a:r>
            <a:r>
              <a:rPr lang="ko-KR" altLang="en-US" sz="20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덱</a:t>
            </a:r>
            <a:endParaRPr lang="en-US" altLang="ko-KR" sz="20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DCD98F0-DC99-B5AB-884A-5614E507C4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76283" y="-463680"/>
            <a:ext cx="2425645" cy="338674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8243555-B82C-0224-A272-AC8961B3B1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76282" y="1078280"/>
            <a:ext cx="2425646" cy="3386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1EF12-AA28-DD05-7822-59762F58D5DD}"/>
              </a:ext>
            </a:extLst>
          </p:cNvPr>
          <p:cNvSpPr txBox="1"/>
          <p:nvPr/>
        </p:nvSpPr>
        <p:spPr>
          <a:xfrm>
            <a:off x="535172" y="6034914"/>
            <a:ext cx="107484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3.  </a:t>
            </a:r>
            <a:r>
              <a:rPr lang="ko-KR" altLang="en-US" sz="28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 카드 </a:t>
            </a:r>
            <a:r>
              <a:rPr lang="ko-KR" altLang="en-US" sz="2800" dirty="0" err="1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덱</a:t>
            </a:r>
            <a:r>
              <a:rPr lang="ko-KR" altLang="en-US" sz="28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을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만들어 응급 </a:t>
            </a:r>
            <a:r>
              <a:rPr lang="ko-KR" altLang="en-US" sz="28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덱과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보건 유지 더미 사이에 둡니다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43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다크이(가) 표시된 사진&#10;&#10;자동 생성된 설명">
            <a:extLst>
              <a:ext uri="{FF2B5EF4-FFF2-40B4-BE49-F238E27FC236}">
                <a16:creationId xmlns:a16="http://schemas.microsoft.com/office/drawing/2014/main" id="{0DFD841A-CE2C-C0CA-D34C-F7FA572646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" y="446568"/>
            <a:ext cx="9090772" cy="6496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792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준비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2BFE4-A9CC-954B-A717-D002822628D3}"/>
              </a:ext>
            </a:extLst>
          </p:cNvPr>
          <p:cNvSpPr txBox="1"/>
          <p:nvPr/>
        </p:nvSpPr>
        <p:spPr>
          <a:xfrm>
            <a:off x="656207" y="1104627"/>
            <a:ext cx="108863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4. 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가장 최근에 의사를 만난 참가자가 첫 라운드의 의국장이 됩니다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4B6CA0E4-647B-D915-1FEE-E78ABAFACD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08" y="2254466"/>
            <a:ext cx="2907798" cy="4059944"/>
          </a:xfrm>
          <a:prstGeom prst="rect">
            <a:avLst/>
          </a:prstGeom>
        </p:spPr>
      </p:pic>
      <p:pic>
        <p:nvPicPr>
          <p:cNvPr id="7" name="그림 6" descr="실루엣이(가) 표시된 사진&#10;&#10;자동 생성된 설명">
            <a:extLst>
              <a:ext uri="{FF2B5EF4-FFF2-40B4-BE49-F238E27FC236}">
                <a16:creationId xmlns:a16="http://schemas.microsoft.com/office/drawing/2014/main" id="{65FB4460-AE0E-C4AF-78E2-9AEAD17611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63" y="1625815"/>
            <a:ext cx="1959868" cy="1219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62F01C-5402-D050-27A4-39636BBDB42A}"/>
              </a:ext>
            </a:extLst>
          </p:cNvPr>
          <p:cNvSpPr txBox="1"/>
          <p:nvPr/>
        </p:nvSpPr>
        <p:spPr>
          <a:xfrm>
            <a:off x="7919412" y="1949539"/>
            <a:ext cx="1519968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의국장</a:t>
            </a:r>
            <a:r>
              <a:rPr lang="ko-KR" altLang="en-US" sz="2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endParaRPr lang="en-US" altLang="ko-KR" sz="20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ko-KR" altLang="en-US" sz="2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스탠드 타일</a:t>
            </a:r>
            <a:endParaRPr lang="en-US" altLang="ko-KR" sz="20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BC251-8D8A-E24A-830E-BA686ACB1361}"/>
              </a:ext>
            </a:extLst>
          </p:cNvPr>
          <p:cNvSpPr txBox="1"/>
          <p:nvPr/>
        </p:nvSpPr>
        <p:spPr>
          <a:xfrm>
            <a:off x="2580233" y="3563674"/>
            <a:ext cx="136127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병원 공간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544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D3CB901A-2879-4B1B-4C38-8DCA0695D4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3" y="1421618"/>
            <a:ext cx="8587907" cy="6134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2BFE4-A9CC-954B-A717-D002822628D3}"/>
              </a:ext>
            </a:extLst>
          </p:cNvPr>
          <p:cNvSpPr txBox="1"/>
          <p:nvPr/>
        </p:nvSpPr>
        <p:spPr>
          <a:xfrm>
            <a:off x="741860" y="962047"/>
            <a:ext cx="105080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한 라운드는 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주일을 의미하고 게임은 여러 주에 걸쳐 진행됩니다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D64FF-6D1F-6A00-03C9-9C008FE59BE2}"/>
              </a:ext>
            </a:extLst>
          </p:cNvPr>
          <p:cNvSpPr txBox="1"/>
          <p:nvPr/>
        </p:nvSpPr>
        <p:spPr>
          <a:xfrm>
            <a:off x="3531035" y="1559424"/>
            <a:ext cx="512993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주일은 </a:t>
            </a: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8</a:t>
            </a: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단계로 진행됩니다</a:t>
            </a:r>
            <a:r>
              <a:rPr lang="en-US" altLang="ko-KR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297971-A4CE-BDD4-9EBE-970D67B9F2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74" y="2278287"/>
            <a:ext cx="959156" cy="959156"/>
          </a:xfrm>
          <a:prstGeom prst="rect">
            <a:avLst/>
          </a:prstGeom>
        </p:spPr>
      </p:pic>
      <p:pic>
        <p:nvPicPr>
          <p:cNvPr id="16" name="그림 15" descr="실루엣이(가) 표시된 사진&#10;&#10;자동 생성된 설명">
            <a:extLst>
              <a:ext uri="{FF2B5EF4-FFF2-40B4-BE49-F238E27FC236}">
                <a16:creationId xmlns:a16="http://schemas.microsoft.com/office/drawing/2014/main" id="{9CD92AB7-205E-BC9D-BA8B-058FC7D056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565">
            <a:off x="1551077" y="4940199"/>
            <a:ext cx="1959868" cy="12192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28A596-1F9A-0EAF-D7DF-30EC45BA3697}"/>
              </a:ext>
            </a:extLst>
          </p:cNvPr>
          <p:cNvSpPr txBox="1"/>
          <p:nvPr/>
        </p:nvSpPr>
        <p:spPr>
          <a:xfrm>
            <a:off x="409628" y="4322847"/>
            <a:ext cx="137249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 더미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04EFD9-A9AF-BAA5-439A-11F2F3F4040E}"/>
              </a:ext>
            </a:extLst>
          </p:cNvPr>
          <p:cNvSpPr txBox="1"/>
          <p:nvPr/>
        </p:nvSpPr>
        <p:spPr>
          <a:xfrm>
            <a:off x="3297589" y="2278287"/>
            <a:ext cx="7367723" cy="1045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이 단계 동안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 카드 더미가 있는 참가자들은</a:t>
            </a:r>
            <a:endParaRPr lang="en-US" altLang="ko-KR" sz="26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800"/>
              </a:lnSpc>
            </a:pP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감염 더미 맨 위의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카드 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장을 공개합니다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7BD19D1-77D9-ADB6-8D49-7DE4970D19DF}"/>
              </a:ext>
            </a:extLst>
          </p:cNvPr>
          <p:cNvSpPr/>
          <p:nvPr/>
        </p:nvSpPr>
        <p:spPr>
          <a:xfrm>
            <a:off x="476865" y="2414490"/>
            <a:ext cx="1692450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1.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7565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개체 4">
            <a:extLst>
              <a:ext uri="{FF2B5EF4-FFF2-40B4-BE49-F238E27FC236}">
                <a16:creationId xmlns:a16="http://schemas.microsoft.com/office/drawing/2014/main" id="{31618218-8B38-2052-485B-6575FAB6D0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592482"/>
              </p:ext>
            </p:extLst>
          </p:nvPr>
        </p:nvGraphicFramePr>
        <p:xfrm>
          <a:off x="2833502" y="2699302"/>
          <a:ext cx="7594282" cy="395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333320" imgH="6945840" progId="">
                  <p:embed/>
                </p:oleObj>
              </mc:Choice>
              <mc:Fallback>
                <p:oleObj r:id="rId3" imgW="13333320" imgH="6945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3502" y="2699302"/>
                        <a:ext cx="7594282" cy="3958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297971-A4CE-BDD4-9EBE-970D67B9F2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59" y="915505"/>
            <a:ext cx="1675789" cy="16757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28A596-1F9A-0EAF-D7DF-30EC45BA3697}"/>
              </a:ext>
            </a:extLst>
          </p:cNvPr>
          <p:cNvSpPr txBox="1"/>
          <p:nvPr/>
        </p:nvSpPr>
        <p:spPr>
          <a:xfrm>
            <a:off x="884529" y="3206293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증상 없음</a:t>
            </a:r>
            <a:endParaRPr lang="en-US" altLang="ko-KR" sz="3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04EFD9-A9AF-BAA5-439A-11F2F3F4040E}"/>
              </a:ext>
            </a:extLst>
          </p:cNvPr>
          <p:cNvSpPr txBox="1"/>
          <p:nvPr/>
        </p:nvSpPr>
        <p:spPr>
          <a:xfrm>
            <a:off x="3286348" y="1578827"/>
            <a:ext cx="6183103" cy="580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감염 카드에는 </a:t>
            </a:r>
            <a:r>
              <a:rPr lang="en-US" altLang="ko-KR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3</a:t>
            </a:r>
            <a:r>
              <a:rPr lang="ko-KR" altLang="en-US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종류가 있습니다</a:t>
            </a:r>
            <a:r>
              <a:rPr lang="en-US" altLang="ko-KR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BAE64B-29D7-DFDC-0F5D-460FB125F9C9}"/>
              </a:ext>
            </a:extLst>
          </p:cNvPr>
          <p:cNvSpPr txBox="1"/>
          <p:nvPr/>
        </p:nvSpPr>
        <p:spPr>
          <a:xfrm>
            <a:off x="5648981" y="3068793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증상</a:t>
            </a:r>
            <a:endParaRPr lang="en-US" altLang="ko-KR" sz="3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3A142-2844-B804-410A-5FE7C61E94C0}"/>
              </a:ext>
            </a:extLst>
          </p:cNvPr>
          <p:cNvSpPr txBox="1"/>
          <p:nvPr/>
        </p:nvSpPr>
        <p:spPr>
          <a:xfrm>
            <a:off x="1904734" y="5282944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격리</a:t>
            </a:r>
            <a:r>
              <a:rPr lang="en-US" altLang="ko-KR" sz="3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95736-6AE4-AC9B-F8AF-39EAAF2884E1}"/>
              </a:ext>
            </a:extLst>
          </p:cNvPr>
          <p:cNvSpPr txBox="1"/>
          <p:nvPr/>
        </p:nvSpPr>
        <p:spPr>
          <a:xfrm>
            <a:off x="4538982" y="4770623"/>
            <a:ext cx="3632993" cy="1532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이 참가자는 격리되어 이번 주는 쉽니다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병상이 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2</a:t>
            </a: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 줄어듭니다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B2CC6-D27C-FAE9-5276-422A8C5F931A}"/>
              </a:ext>
            </a:extLst>
          </p:cNvPr>
          <p:cNvSpPr txBox="1"/>
          <p:nvPr/>
        </p:nvSpPr>
        <p:spPr>
          <a:xfrm>
            <a:off x="8001658" y="2898195"/>
            <a:ext cx="3632993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지시 사항을 따릅니다</a:t>
            </a:r>
            <a:r>
              <a:rPr lang="en-US" altLang="ko-KR" sz="26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732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pic>
        <p:nvPicPr>
          <p:cNvPr id="7" name="그림 6" descr="텍스트, 다크이(가) 표시된 사진&#10;&#10;자동 생성된 설명">
            <a:extLst>
              <a:ext uri="{FF2B5EF4-FFF2-40B4-BE49-F238E27FC236}">
                <a16:creationId xmlns:a16="http://schemas.microsoft.com/office/drawing/2014/main" id="{8E2DF2AF-D279-B625-6C94-77C1C67AC5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0" t="40775" r="3494" b="11473"/>
          <a:stretch/>
        </p:blipFill>
        <p:spPr>
          <a:xfrm>
            <a:off x="6096000" y="584964"/>
            <a:ext cx="4124458" cy="3090835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9812BFAA-F791-50E2-C9C9-D6BDBEEC68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44" y="799366"/>
            <a:ext cx="1755578" cy="2451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560814" y="1727957"/>
            <a:ext cx="412445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ko-KR" altLang="en-US" sz="24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의국장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타일을 시계 방향으로 다음 참가자에게 넘깁니다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4863D-61DE-B968-C801-3F41972BF44B}"/>
              </a:ext>
            </a:extLst>
          </p:cNvPr>
          <p:cNvSpPr txBox="1"/>
          <p:nvPr/>
        </p:nvSpPr>
        <p:spPr>
          <a:xfrm>
            <a:off x="560814" y="4500718"/>
            <a:ext cx="11967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분배될 응급 카드의 장수가 결정되고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이 카드들은 각자의 손에 더해지며 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몇 장일지는 의국장이 결정합니다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6" name="그림 5" descr="텍스트, 다크이(가) 표시된 사진&#10;&#10;자동 생성된 설명">
            <a:extLst>
              <a:ext uri="{FF2B5EF4-FFF2-40B4-BE49-F238E27FC236}">
                <a16:creationId xmlns:a16="http://schemas.microsoft.com/office/drawing/2014/main" id="{C27A8E7D-5C0C-F870-6854-7C2937E710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8" t="39810" r="11456" b="41169"/>
          <a:stretch/>
        </p:blipFill>
        <p:spPr>
          <a:xfrm rot="21379895">
            <a:off x="5530738" y="4065983"/>
            <a:ext cx="5573920" cy="247308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3552CB9-BF0C-98F3-322E-25E90E214340}"/>
              </a:ext>
            </a:extLst>
          </p:cNvPr>
          <p:cNvSpPr/>
          <p:nvPr/>
        </p:nvSpPr>
        <p:spPr>
          <a:xfrm>
            <a:off x="560814" y="974611"/>
            <a:ext cx="3111068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2. </a:t>
            </a:r>
            <a:r>
              <a:rPr lang="ko-KR" altLang="en-US" sz="28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의국장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임명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66C325-DA8F-C9AA-2D99-2D13D2A8E7E2}"/>
              </a:ext>
            </a:extLst>
          </p:cNvPr>
          <p:cNvSpPr/>
          <p:nvPr/>
        </p:nvSpPr>
        <p:spPr>
          <a:xfrm>
            <a:off x="606867" y="3675799"/>
            <a:ext cx="3111068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3.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입원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0765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3B55B-733B-6F19-71CC-EFE2237D4BD9}"/>
              </a:ext>
            </a:extLst>
          </p:cNvPr>
          <p:cNvSpPr txBox="1"/>
          <p:nvPr/>
        </p:nvSpPr>
        <p:spPr>
          <a:xfrm>
            <a:off x="393404" y="361507"/>
            <a:ext cx="18069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18F1-3BB8-BFAB-377A-4DDAAD72D970}"/>
              </a:ext>
            </a:extLst>
          </p:cNvPr>
          <p:cNvSpPr txBox="1"/>
          <p:nvPr/>
        </p:nvSpPr>
        <p:spPr>
          <a:xfrm>
            <a:off x="818912" y="1937730"/>
            <a:ext cx="605346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buAutoNum type="alphaLcParenR"/>
            </a:pPr>
            <a:r>
              <a:rPr lang="ko-KR" altLang="en-US" sz="26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카드 </a:t>
            </a:r>
            <a:r>
              <a:rPr lang="en-US" altLang="ko-KR" sz="26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600" dirty="0">
                <a:highlight>
                  <a:srgbClr val="FFFF00"/>
                </a:highligh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 내려놓기</a:t>
            </a:r>
            <a:endParaRPr lang="en-US" altLang="ko-KR" sz="2600" dirty="0">
              <a:highlight>
                <a:srgbClr val="FFFF00"/>
              </a:highlight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</a:p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병상 카드라면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병원 공간에 내려 놓습니다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3200"/>
              </a:lnSpc>
            </a:pP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pic>
        <p:nvPicPr>
          <p:cNvPr id="8" name="그림 7" descr="텍스트, 화면이(가) 표시된 사진&#10;&#10;자동 생성된 설명">
            <a:extLst>
              <a:ext uri="{FF2B5EF4-FFF2-40B4-BE49-F238E27FC236}">
                <a16:creationId xmlns:a16="http://schemas.microsoft.com/office/drawing/2014/main" id="{11339DDA-7A13-D81A-6D61-E383ECE4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30505" r="5531" b="27634"/>
          <a:stretch/>
        </p:blipFill>
        <p:spPr>
          <a:xfrm>
            <a:off x="5917070" y="1063255"/>
            <a:ext cx="6166884" cy="287079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EACF217-5CE7-E0BC-6AEA-AC4CEE9C8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4" r="22247" b="32598"/>
          <a:stretch/>
        </p:blipFill>
        <p:spPr>
          <a:xfrm>
            <a:off x="-1302570" y="3934047"/>
            <a:ext cx="5332310" cy="2147776"/>
          </a:xfrm>
          <a:prstGeom prst="rect">
            <a:avLst/>
          </a:prstGeom>
        </p:spPr>
      </p:pic>
      <p:pic>
        <p:nvPicPr>
          <p:cNvPr id="14" name="그림 13" descr="실루엣이(가) 표시된 사진&#10;&#10;자동 생성된 설명">
            <a:extLst>
              <a:ext uri="{FF2B5EF4-FFF2-40B4-BE49-F238E27FC236}">
                <a16:creationId xmlns:a16="http://schemas.microsoft.com/office/drawing/2014/main" id="{56734256-E0F0-A222-3256-35F312C7FE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2384">
            <a:off x="4407413" y="1722100"/>
            <a:ext cx="1959868" cy="1219202"/>
          </a:xfrm>
          <a:prstGeom prst="rect">
            <a:avLst/>
          </a:prstGeom>
        </p:spPr>
      </p:pic>
      <p:pic>
        <p:nvPicPr>
          <p:cNvPr id="15" name="그림 14" descr="실루엣이(가) 표시된 사진&#10;&#10;자동 생성된 설명">
            <a:extLst>
              <a:ext uri="{FF2B5EF4-FFF2-40B4-BE49-F238E27FC236}">
                <a16:creationId xmlns:a16="http://schemas.microsoft.com/office/drawing/2014/main" id="{CCFE18D2-7835-7A21-7286-6E24671406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1194" y="3878943"/>
            <a:ext cx="1980185" cy="12192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EAC0D8-14B2-1F10-A11F-A9C94EF8E0FE}"/>
              </a:ext>
            </a:extLst>
          </p:cNvPr>
          <p:cNvSpPr txBox="1"/>
          <p:nvPr/>
        </p:nvSpPr>
        <p:spPr>
          <a:xfrm>
            <a:off x="5586440" y="4190767"/>
            <a:ext cx="605346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dirty="0" err="1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번아웃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카드라면 자신의 옆에 내려놓습니다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497EE92-95D9-94E6-768B-A650D87B422D}"/>
              </a:ext>
            </a:extLst>
          </p:cNvPr>
          <p:cNvSpPr/>
          <p:nvPr/>
        </p:nvSpPr>
        <p:spPr>
          <a:xfrm>
            <a:off x="712380" y="1046460"/>
            <a:ext cx="2306844" cy="6607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</a:t>
            </a:r>
            <a:r>
              <a:rPr lang="en-US" altLang="ko-KR" sz="280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행동</a:t>
            </a:r>
            <a:endParaRPr lang="en-US" altLang="ko-KR" sz="2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0021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1299</Words>
  <Application>Microsoft Office PowerPoint</Application>
  <PresentationFormat>와이드스크린</PresentationFormat>
  <Paragraphs>180</Paragraphs>
  <Slides>23</Slides>
  <Notes>23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23</vt:i4>
      </vt:variant>
    </vt:vector>
  </HeadingPairs>
  <TitlesOfParts>
    <vt:vector size="29" baseType="lpstr">
      <vt:lpstr>맑은 고딕</vt:lpstr>
      <vt:lpstr>210 옴니고딕 050</vt:lpstr>
      <vt:lpstr>210 옴니고딕 040</vt:lpstr>
      <vt:lpstr>나눔명조OTF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주식회사 보드엠</dc:creator>
  <cp:lastModifiedBy>Jade Yoo</cp:lastModifiedBy>
  <cp:revision>19</cp:revision>
  <dcterms:created xsi:type="dcterms:W3CDTF">2023-03-29T02:18:27Z</dcterms:created>
  <dcterms:modified xsi:type="dcterms:W3CDTF">2023-03-30T11:10:26Z</dcterms:modified>
</cp:coreProperties>
</file>